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1171" r:id="rId2"/>
    <p:sldId id="1173" r:id="rId3"/>
    <p:sldId id="1174" r:id="rId4"/>
    <p:sldId id="1175" r:id="rId5"/>
    <p:sldId id="1176" r:id="rId6"/>
    <p:sldId id="1177" r:id="rId7"/>
    <p:sldId id="1180" r:id="rId8"/>
    <p:sldId id="1181" r:id="rId9"/>
    <p:sldId id="1182" r:id="rId10"/>
    <p:sldId id="1178" r:id="rId11"/>
    <p:sldId id="775"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CFF"/>
    <a:srgbClr val="FFFFCC"/>
    <a:srgbClr val="FCFDFB"/>
    <a:srgbClr val="0000FF"/>
    <a:srgbClr val="660033"/>
    <a:srgbClr val="FF9900"/>
    <a:srgbClr val="C2FC64"/>
    <a:srgbClr val="140078"/>
    <a:srgbClr val="C4DA2D"/>
    <a:srgbClr val="1290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473" autoAdjust="0"/>
    <p:restoredTop sz="73852" autoAdjust="0"/>
  </p:normalViewPr>
  <p:slideViewPr>
    <p:cSldViewPr>
      <p:cViewPr varScale="1">
        <p:scale>
          <a:sx n="121" d="100"/>
          <a:sy n="121" d="100"/>
        </p:scale>
        <p:origin x="2856" y="96"/>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SG"/>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CB01EE5-8E9E-44F1-B695-F809843D2740}" type="datetimeFigureOut">
              <a:rPr lang="en-SG" smtClean="0"/>
              <a:t>27/8/2024</a:t>
            </a:fld>
            <a:endParaRPr lang="en-SG"/>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SG"/>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SG"/>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22D11A1-CF3F-4D4E-A04F-09E794495165}" type="slidenum">
              <a:rPr lang="en-SG" smtClean="0"/>
              <a:t>‹#›</a:t>
            </a:fld>
            <a:endParaRPr lang="en-SG"/>
          </a:p>
        </p:txBody>
      </p:sp>
    </p:spTree>
    <p:extLst>
      <p:ext uri="{BB962C8B-B14F-4D97-AF65-F5344CB8AC3E}">
        <p14:creationId xmlns:p14="http://schemas.microsoft.com/office/powerpoint/2010/main" val="1246434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marR="0" lvl="0" indent="0" algn="just">
              <a:spcBef>
                <a:spcPts val="0"/>
              </a:spcBef>
              <a:spcAft>
                <a:spcPts val="0"/>
              </a:spcAft>
              <a:buFont typeface="Symbol" panose="05050102010706020507" pitchFamily="18" charset="2"/>
              <a:buNone/>
            </a:pPr>
            <a:r>
              <a:rPr lang="en-US" sz="1200" kern="10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Good afternoon all, </a:t>
            </a:r>
            <a:r>
              <a:rPr lang="en-US" sz="1200" kern="10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today’s macro </a:t>
            </a:r>
            <a:r>
              <a:rPr lang="en-US" sz="1200" kern="10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update is split into two parts:</a:t>
            </a:r>
            <a:r>
              <a:rPr lang="en-US" sz="1200" kern="100" baseline="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 the first being our key takeaways from Powell’s Jackson hole and how it translates into two sided risks and how informs our look on Fed rates in the year ahead and also what this means in terms of EM-Asia central banks potential to ease in Q4 .</a:t>
            </a:r>
          </a:p>
          <a:p>
            <a:pPr marL="0" marR="0" lvl="0" indent="0" algn="just">
              <a:spcBef>
                <a:spcPts val="0"/>
              </a:spcBef>
              <a:spcAft>
                <a:spcPts val="0"/>
              </a:spcAft>
              <a:buFont typeface="Symbol" panose="05050102010706020507" pitchFamily="18" charset="2"/>
              <a:buNone/>
            </a:pPr>
            <a:r>
              <a:rPr lang="en-US" sz="1200" kern="100" baseline="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The second update is to explain why some external commentary on the yuan carry being the next big thing to watch after the Yen carry unwind which we touch on last month is rather misguided. </a:t>
            </a:r>
            <a:endParaRPr lang="en-US" sz="1200" kern="10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p>
            <a:pPr marL="0" marR="0" lvl="0" indent="0" algn="just">
              <a:spcBef>
                <a:spcPts val="0"/>
              </a:spcBef>
              <a:spcAft>
                <a:spcPts val="0"/>
              </a:spcAft>
              <a:buFont typeface="Symbol" panose="05050102010706020507" pitchFamily="18" charset="2"/>
              <a:buNone/>
            </a:pPr>
            <a:r>
              <a:rPr lang="en-US" sz="1200" kern="10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First</a:t>
            </a:r>
            <a:r>
              <a:rPr lang="en-US" sz="1200" kern="100" baseline="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 up, </a:t>
            </a:r>
            <a:r>
              <a:rPr lang="en-US" sz="1200" kern="10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At Jackson hole.,</a:t>
            </a:r>
            <a:r>
              <a:rPr lang="en-US" sz="1200" kern="100" baseline="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 </a:t>
            </a:r>
            <a:r>
              <a:rPr lang="en-US" sz="1200" kern="10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a:t>
            </a:r>
            <a:r>
              <a:rPr lang="en-US" sz="1200" b="1" i="1" kern="100" dirty="0" smtClean="0">
                <a:solidFill>
                  <a:srgbClr val="0000FF"/>
                </a:solidFill>
                <a:effectLst/>
                <a:latin typeface="Times New Roman" panose="02020603050405020304" pitchFamily="18" charset="0"/>
                <a:ea typeface="MS Mincho" panose="02020609040205080304" pitchFamily="49" charset="-128"/>
                <a:cs typeface="Times New Roman" panose="02020603050405020304" pitchFamily="18" charset="0"/>
              </a:rPr>
              <a:t>the time has come</a:t>
            </a:r>
            <a:r>
              <a:rPr lang="en-US" sz="1200" kern="10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 for rate cuts, this phrase</a:t>
            </a:r>
            <a:r>
              <a:rPr lang="en-US" sz="1200" kern="100" baseline="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 in Fed Char</a:t>
            </a:r>
            <a:r>
              <a:rPr lang="en-US" sz="1200" kern="10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 </a:t>
            </a:r>
            <a:r>
              <a:rPr lang="en-US" sz="1200" b="1" kern="10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Powell’s Jackson Hole speech marked the </a:t>
            </a:r>
            <a:r>
              <a:rPr lang="en-US" sz="1200" b="1" kern="100" dirty="0" smtClean="0">
                <a:solidFill>
                  <a:srgbClr val="0000FF"/>
                </a:solidFill>
                <a:effectLst/>
                <a:latin typeface="Times New Roman" panose="02020603050405020304" pitchFamily="18" charset="0"/>
                <a:ea typeface="MS Mincho" panose="02020609040205080304" pitchFamily="49" charset="-128"/>
                <a:cs typeface="Times New Roman" panose="02020603050405020304" pitchFamily="18" charset="0"/>
              </a:rPr>
              <a:t>most distinct and unequivocal dovish shift for the Fed</a:t>
            </a:r>
            <a:r>
              <a:rPr lang="en-US" sz="1200" kern="10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 </a:t>
            </a:r>
            <a:r>
              <a:rPr lang="en-US" sz="1200" b="1" kern="10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Especially book-ended by</a:t>
            </a:r>
            <a:r>
              <a:rPr lang="en-US" sz="1200" kern="10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 pronouncements that “</a:t>
            </a:r>
            <a:r>
              <a:rPr lang="en-US" sz="1200" b="1" i="1" kern="100" dirty="0" smtClean="0">
                <a:solidFill>
                  <a:srgbClr val="0000FF"/>
                </a:solidFill>
                <a:effectLst/>
                <a:latin typeface="Times New Roman" panose="02020603050405020304" pitchFamily="18" charset="0"/>
                <a:ea typeface="MS Mincho" panose="02020609040205080304" pitchFamily="49" charset="-128"/>
                <a:cs typeface="Times New Roman" panose="02020603050405020304" pitchFamily="18" charset="0"/>
              </a:rPr>
              <a:t>the direction of travel is clear</a:t>
            </a:r>
            <a:r>
              <a:rPr lang="en-US" sz="1200" kern="10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  </a:t>
            </a:r>
            <a:endParaRPr lang="en-SG" sz="1050" kern="100" dirty="0" smtClean="0">
              <a:effectLst/>
              <a:latin typeface="Century" panose="02040604050505020304" pitchFamily="18" charset="0"/>
              <a:ea typeface="MS Mincho" panose="02020609040205080304" pitchFamily="49" charset="-128"/>
              <a:cs typeface="Times New Roman" panose="02020603050405020304" pitchFamily="18" charset="0"/>
            </a:endParaRPr>
          </a:p>
          <a:p>
            <a:r>
              <a:rPr lang="en-US" sz="1200" dirty="0" smtClean="0">
                <a:solidFill>
                  <a:srgbClr val="002060"/>
                </a:solidFill>
                <a:effectLst/>
                <a:latin typeface="Times New Roman" panose="02020603050405020304" pitchFamily="18" charset="0"/>
                <a:ea typeface="MS Mincho" panose="02020609040205080304" pitchFamily="49" charset="-128"/>
              </a:rPr>
              <a:t>So, even if “</a:t>
            </a:r>
            <a:r>
              <a:rPr lang="en-US" sz="1200" b="1" i="1" dirty="0" smtClean="0">
                <a:solidFill>
                  <a:srgbClr val="0000FF"/>
                </a:solidFill>
                <a:effectLst/>
                <a:latin typeface="Times New Roman" panose="02020603050405020304" pitchFamily="18" charset="0"/>
                <a:ea typeface="MS Mincho" panose="02020609040205080304" pitchFamily="49" charset="-128"/>
              </a:rPr>
              <a:t>timing and pace of rate cuts … depend on incoming data, the evolving outlook and the balance of risks</a:t>
            </a:r>
            <a:r>
              <a:rPr lang="en-US" sz="1200" dirty="0" smtClean="0">
                <a:solidFill>
                  <a:srgbClr val="002060"/>
                </a:solidFill>
                <a:effectLst/>
                <a:latin typeface="Times New Roman" panose="02020603050405020304" pitchFamily="18" charset="0"/>
                <a:ea typeface="MS Mincho" panose="02020609040205080304" pitchFamily="49" charset="-128"/>
              </a:rPr>
              <a:t>”, it is arguably a </a:t>
            </a:r>
            <a:r>
              <a:rPr lang="en-US" sz="1200" b="1" dirty="0" smtClean="0">
                <a:solidFill>
                  <a:srgbClr val="002060"/>
                </a:solidFill>
                <a:effectLst/>
                <a:latin typeface="Times New Roman" panose="02020603050405020304" pitchFamily="18" charset="0"/>
                <a:ea typeface="MS Mincho" panose="02020609040205080304" pitchFamily="49" charset="-128"/>
              </a:rPr>
              <a:t>much</a:t>
            </a:r>
            <a:r>
              <a:rPr lang="en-US" sz="1200" dirty="0" smtClean="0">
                <a:solidFill>
                  <a:srgbClr val="002060"/>
                </a:solidFill>
                <a:effectLst/>
                <a:latin typeface="Times New Roman" panose="02020603050405020304" pitchFamily="18" charset="0"/>
                <a:ea typeface="MS Mincho" panose="02020609040205080304" pitchFamily="49" charset="-128"/>
              </a:rPr>
              <a:t> </a:t>
            </a:r>
            <a:r>
              <a:rPr lang="en-US" sz="1200" b="1" dirty="0" smtClean="0">
                <a:solidFill>
                  <a:srgbClr val="002060"/>
                </a:solidFill>
                <a:effectLst/>
                <a:latin typeface="Times New Roman" panose="02020603050405020304" pitchFamily="18" charset="0"/>
                <a:ea typeface="MS Mincho" panose="02020609040205080304" pitchFamily="49" charset="-128"/>
              </a:rPr>
              <a:t>higher bar for inflation to even merely temper </a:t>
            </a:r>
            <a:r>
              <a:rPr lang="en-US" sz="1200" dirty="0" smtClean="0">
                <a:solidFill>
                  <a:srgbClr val="002060"/>
                </a:solidFill>
                <a:effectLst/>
                <a:latin typeface="Times New Roman" panose="02020603050405020304" pitchFamily="18" charset="0"/>
                <a:ea typeface="MS Mincho" panose="02020609040205080304" pitchFamily="49" charset="-128"/>
              </a:rPr>
              <a:t>(much less throw off) </a:t>
            </a:r>
            <a:r>
              <a:rPr lang="en-US" sz="1200" b="1" dirty="0" smtClean="0">
                <a:solidFill>
                  <a:srgbClr val="002060"/>
                </a:solidFill>
                <a:effectLst/>
                <a:latin typeface="Times New Roman" panose="02020603050405020304" pitchFamily="18" charset="0"/>
                <a:ea typeface="MS Mincho" panose="02020609040205080304" pitchFamily="49" charset="-128"/>
              </a:rPr>
              <a:t>rate cut plans.</a:t>
            </a:r>
          </a:p>
          <a:p>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884364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sz="1200" b="0" i="0" u="none" strike="noStrike" kern="1200" baseline="0" dirty="0" smtClean="0">
                <a:solidFill>
                  <a:schemeClr val="tx1"/>
                </a:solidFill>
                <a:latin typeface="+mn-lt"/>
                <a:ea typeface="+mn-ea"/>
                <a:cs typeface="+mn-cs"/>
              </a:rPr>
              <a:t>Lastly, we end off with a brief update on some rather misguided commentary that CNY carry unwind is the next big thing to watch after the JPY unwind. </a:t>
            </a:r>
          </a:p>
          <a:p>
            <a:pPr marL="0" indent="0">
              <a:buFontTx/>
              <a:buNone/>
            </a:pPr>
            <a:r>
              <a:rPr lang="en-US" sz="1200" b="0" i="0" u="none" strike="noStrike" kern="1200" baseline="0" dirty="0" smtClean="0">
                <a:solidFill>
                  <a:schemeClr val="tx1"/>
                </a:solidFill>
                <a:latin typeface="+mn-lt"/>
                <a:ea typeface="+mn-ea"/>
                <a:cs typeface="+mn-cs"/>
              </a:rPr>
              <a:t>It </a:t>
            </a:r>
            <a:r>
              <a:rPr lang="en-US" sz="1200" b="0" i="0" u="none" strike="noStrike" kern="1200" baseline="0" dirty="0" smtClean="0">
                <a:solidFill>
                  <a:schemeClr val="tx1"/>
                </a:solidFill>
                <a:latin typeface="+mn-lt"/>
                <a:ea typeface="+mn-ea"/>
                <a:cs typeface="+mn-cs"/>
              </a:rPr>
              <a:t>is </a:t>
            </a:r>
            <a:r>
              <a:rPr lang="en-US" sz="1200" b="1" i="0" u="none" strike="noStrike" kern="1200" baseline="0" dirty="0" smtClean="0">
                <a:solidFill>
                  <a:schemeClr val="tx1"/>
                </a:solidFill>
                <a:latin typeface="+mn-lt"/>
                <a:ea typeface="+mn-ea"/>
                <a:cs typeface="+mn-cs"/>
              </a:rPr>
              <a:t>understandable why CNY carry unwind is now being targeted as the next proverbial shoe to watch</a:t>
            </a:r>
            <a:r>
              <a:rPr lang="en-US" sz="1200" b="0" i="0" u="none" strike="noStrike" kern="1200" baseline="0" dirty="0" smtClean="0">
                <a:solidFill>
                  <a:schemeClr val="tx1"/>
                </a:solidFill>
                <a:latin typeface="+mn-lt"/>
                <a:ea typeface="+mn-ea"/>
                <a:cs typeface="+mn-cs"/>
              </a:rPr>
              <a:t>. Especially </a:t>
            </a:r>
            <a:r>
              <a:rPr lang="en-US" sz="1200" b="1" i="1" u="none" strike="noStrike" kern="1200" baseline="0" dirty="0" smtClean="0">
                <a:solidFill>
                  <a:schemeClr val="tx1"/>
                </a:solidFill>
                <a:latin typeface="+mn-lt"/>
                <a:ea typeface="+mn-ea"/>
                <a:cs typeface="+mn-cs"/>
              </a:rPr>
              <a:t>given distinctly positive correlation between JPY and CNY </a:t>
            </a:r>
            <a:r>
              <a:rPr lang="en-US" sz="1200" b="0" i="0" u="none" strike="noStrike" kern="1200" baseline="0" dirty="0" smtClean="0">
                <a:solidFill>
                  <a:schemeClr val="tx1"/>
                </a:solidFill>
                <a:latin typeface="+mn-lt"/>
                <a:ea typeface="+mn-ea"/>
                <a:cs typeface="+mn-cs"/>
              </a:rPr>
              <a:t>over these tumultuous JPY carry unwind sessions. </a:t>
            </a:r>
          </a:p>
          <a:p>
            <a:pPr marL="0" indent="0">
              <a:buFontTx/>
              <a:buNone/>
            </a:pPr>
            <a:r>
              <a:rPr lang="en-US" sz="1200" b="0" i="0" u="none" strike="noStrike" kern="1200" baseline="0" dirty="0" smtClean="0">
                <a:solidFill>
                  <a:schemeClr val="tx1"/>
                </a:solidFill>
                <a:latin typeface="+mn-lt"/>
                <a:ea typeface="+mn-ea"/>
                <a:cs typeface="+mn-cs"/>
              </a:rPr>
              <a:t>But this is a </a:t>
            </a:r>
            <a:r>
              <a:rPr lang="en-US" sz="1200" b="1" i="0" u="none" strike="noStrike" kern="1200" baseline="0" dirty="0" smtClean="0">
                <a:solidFill>
                  <a:schemeClr val="tx1"/>
                </a:solidFill>
                <a:latin typeface="+mn-lt"/>
                <a:ea typeface="+mn-ea"/>
                <a:cs typeface="+mn-cs"/>
              </a:rPr>
              <a:t>somewhat misguided </a:t>
            </a:r>
            <a:r>
              <a:rPr lang="en-US" sz="1200" b="0" i="0" u="none" strike="noStrike" kern="1200" baseline="0" dirty="0" smtClean="0">
                <a:solidFill>
                  <a:schemeClr val="tx1"/>
                </a:solidFill>
                <a:latin typeface="+mn-lt"/>
                <a:ea typeface="+mn-ea"/>
                <a:cs typeface="+mn-cs"/>
              </a:rPr>
              <a:t>view as the </a:t>
            </a:r>
            <a:r>
              <a:rPr lang="en-US" sz="1200" b="1" i="0" u="none" strike="noStrike" kern="1200" baseline="0" dirty="0" smtClean="0">
                <a:solidFill>
                  <a:schemeClr val="tx1"/>
                </a:solidFill>
                <a:latin typeface="+mn-lt"/>
                <a:ea typeface="+mn-ea"/>
                <a:cs typeface="+mn-cs"/>
              </a:rPr>
              <a:t>imagined and exaggerated parallels between the CNY and JPY don't all stand up to scrutiny</a:t>
            </a:r>
            <a:r>
              <a:rPr lang="en-US" sz="1200" b="0" i="0" u="none" strike="noStrike" kern="1200" baseline="0" dirty="0" smtClean="0">
                <a:solidFill>
                  <a:schemeClr val="tx1"/>
                </a:solidFill>
                <a:latin typeface="+mn-lt"/>
                <a:ea typeface="+mn-ea"/>
                <a:cs typeface="+mn-cs"/>
              </a:rPr>
              <a:t>. </a:t>
            </a:r>
          </a:p>
          <a:p>
            <a:r>
              <a:rPr lang="en-US" sz="1200" b="0" i="0" u="none" strike="noStrike" kern="1200" baseline="0" dirty="0" smtClean="0">
                <a:solidFill>
                  <a:schemeClr val="tx1"/>
                </a:solidFill>
                <a:latin typeface="+mn-lt"/>
                <a:ea typeface="+mn-ea"/>
                <a:cs typeface="+mn-cs"/>
              </a:rPr>
              <a:t> Most obviously, </a:t>
            </a:r>
            <a:r>
              <a:rPr lang="en-US" sz="1200" b="1" i="0" u="none" strike="noStrike" kern="1200" baseline="0" dirty="0" smtClean="0">
                <a:solidFill>
                  <a:schemeClr val="tx1"/>
                </a:solidFill>
                <a:latin typeface="+mn-lt"/>
                <a:ea typeface="+mn-ea"/>
                <a:cs typeface="+mn-cs"/>
              </a:rPr>
              <a:t>JPY is a deeply liquid, global currency</a:t>
            </a:r>
            <a:r>
              <a:rPr lang="en-US" sz="1200" b="0" i="0" u="none" strike="noStrike" kern="1200" baseline="0" dirty="0" smtClean="0">
                <a:solidFill>
                  <a:schemeClr val="tx1"/>
                </a:solidFill>
                <a:latin typeface="+mn-lt"/>
                <a:ea typeface="+mn-ea"/>
                <a:cs typeface="+mn-cs"/>
              </a:rPr>
              <a:t>. The </a:t>
            </a:r>
            <a:r>
              <a:rPr lang="en-US" sz="1200" b="1" i="0" u="none" strike="noStrike" kern="1200" baseline="0" dirty="0" smtClean="0">
                <a:solidFill>
                  <a:schemeClr val="tx1"/>
                </a:solidFill>
                <a:latin typeface="+mn-lt"/>
                <a:ea typeface="+mn-ea"/>
                <a:cs typeface="+mn-cs"/>
              </a:rPr>
              <a:t>CNY is significantly less so </a:t>
            </a:r>
            <a:r>
              <a:rPr lang="en-US" sz="1200" b="0" i="0" u="none" strike="noStrike" kern="1200" baseline="0" dirty="0" smtClean="0">
                <a:solidFill>
                  <a:schemeClr val="tx1"/>
                </a:solidFill>
                <a:latin typeface="+mn-lt"/>
                <a:ea typeface="+mn-ea"/>
                <a:cs typeface="+mn-cs"/>
              </a:rPr>
              <a:t>given capital controls and </a:t>
            </a:r>
            <a:r>
              <a:rPr lang="en-US" sz="1200" b="0" i="0" u="none" strike="noStrike" kern="1200" baseline="0" dirty="0" err="1" smtClean="0">
                <a:solidFill>
                  <a:schemeClr val="tx1"/>
                </a:solidFill>
                <a:latin typeface="+mn-lt"/>
                <a:ea typeface="+mn-ea"/>
                <a:cs typeface="+mn-cs"/>
              </a:rPr>
              <a:t>PBoC</a:t>
            </a:r>
            <a:r>
              <a:rPr lang="en-US" sz="1200" b="0" i="0" u="none" strike="noStrike" kern="1200" baseline="0" dirty="0" smtClean="0">
                <a:solidFill>
                  <a:schemeClr val="tx1"/>
                </a:solidFill>
                <a:latin typeface="+mn-lt"/>
                <a:ea typeface="+mn-ea"/>
                <a:cs typeface="+mn-cs"/>
              </a:rPr>
              <a:t> guidance/implied bands. </a:t>
            </a:r>
          </a:p>
          <a:p>
            <a:r>
              <a:rPr lang="en-US" sz="1200" b="0" i="0" u="none" strike="noStrike" kern="1200" baseline="0" dirty="0" smtClean="0">
                <a:solidFill>
                  <a:schemeClr val="tx1"/>
                </a:solidFill>
                <a:latin typeface="+mn-lt"/>
                <a:ea typeface="+mn-ea"/>
                <a:cs typeface="+mn-cs"/>
              </a:rPr>
              <a:t>Second, the </a:t>
            </a:r>
            <a:r>
              <a:rPr lang="en-US" sz="1200" b="1" i="0" u="none" strike="noStrike" kern="1200" baseline="0" dirty="0" err="1" smtClean="0">
                <a:solidFill>
                  <a:schemeClr val="tx1"/>
                </a:solidFill>
                <a:latin typeface="+mn-lt"/>
                <a:ea typeface="+mn-ea"/>
                <a:cs typeface="+mn-cs"/>
              </a:rPr>
              <a:t>BoJ</a:t>
            </a:r>
            <a:r>
              <a:rPr lang="en-US" sz="1200" b="1" i="0" u="none" strike="noStrike" kern="1200" baseline="0" dirty="0" smtClean="0">
                <a:solidFill>
                  <a:schemeClr val="tx1"/>
                </a:solidFill>
                <a:latin typeface="+mn-lt"/>
                <a:ea typeface="+mn-ea"/>
                <a:cs typeface="+mn-cs"/>
              </a:rPr>
              <a:t> may be normalizing</a:t>
            </a:r>
            <a:r>
              <a:rPr lang="en-US" sz="1200" b="0" i="0" u="none" strike="noStrike" kern="1200" baseline="0" dirty="0" smtClean="0">
                <a:solidFill>
                  <a:schemeClr val="tx1"/>
                </a:solidFill>
                <a:latin typeface="+mn-lt"/>
                <a:ea typeface="+mn-ea"/>
                <a:cs typeface="+mn-cs"/>
              </a:rPr>
              <a:t>. </a:t>
            </a:r>
            <a:r>
              <a:rPr lang="en-US" sz="1200" b="1" i="1" u="none" strike="noStrike" kern="1200" baseline="0" dirty="0" smtClean="0">
                <a:solidFill>
                  <a:schemeClr val="tx1"/>
                </a:solidFill>
                <a:latin typeface="+mn-lt"/>
                <a:ea typeface="+mn-ea"/>
                <a:cs typeface="+mn-cs"/>
              </a:rPr>
              <a:t>But in sharp contrast, the </a:t>
            </a:r>
            <a:r>
              <a:rPr lang="en-US" sz="1200" b="1" i="1" u="none" strike="noStrike" kern="1200" baseline="0" dirty="0" err="1" smtClean="0">
                <a:solidFill>
                  <a:schemeClr val="tx1"/>
                </a:solidFill>
                <a:latin typeface="+mn-lt"/>
                <a:ea typeface="+mn-ea"/>
                <a:cs typeface="+mn-cs"/>
              </a:rPr>
              <a:t>PBoC</a:t>
            </a:r>
            <a:r>
              <a:rPr lang="en-US" sz="1200" b="1" i="1" u="none" strike="noStrike" kern="1200" baseline="0" dirty="0" smtClean="0">
                <a:solidFill>
                  <a:schemeClr val="tx1"/>
                </a:solidFill>
                <a:latin typeface="+mn-lt"/>
                <a:ea typeface="+mn-ea"/>
                <a:cs typeface="+mn-cs"/>
              </a:rPr>
              <a:t> needs further loosening </a:t>
            </a:r>
            <a:r>
              <a:rPr lang="en-US" sz="1200" b="0" i="0" u="none" strike="noStrike" kern="1200" baseline="0" dirty="0" smtClean="0">
                <a:solidFill>
                  <a:schemeClr val="tx1"/>
                </a:solidFill>
                <a:latin typeface="+mn-lt"/>
                <a:ea typeface="+mn-ea"/>
                <a:cs typeface="+mn-cs"/>
              </a:rPr>
              <a:t>to escape deflation. </a:t>
            </a:r>
          </a:p>
          <a:p>
            <a:r>
              <a:rPr lang="en-US" sz="1200" b="0" i="0" u="none" strike="noStrike" kern="1200" baseline="0" dirty="0" smtClean="0">
                <a:solidFill>
                  <a:schemeClr val="tx1"/>
                </a:solidFill>
                <a:latin typeface="+mn-lt"/>
                <a:ea typeface="+mn-ea"/>
                <a:cs typeface="+mn-cs"/>
              </a:rPr>
              <a:t>In turn, </a:t>
            </a:r>
            <a:r>
              <a:rPr lang="en-US" sz="1200" b="1" i="0" u="none" strike="noStrike" kern="1200" baseline="0" dirty="0" smtClean="0">
                <a:solidFill>
                  <a:schemeClr val="tx1"/>
                </a:solidFill>
                <a:latin typeface="+mn-lt"/>
                <a:ea typeface="+mn-ea"/>
                <a:cs typeface="+mn-cs"/>
              </a:rPr>
              <a:t>unlike JPY bulls liable to be agitated into action by Fed cuts </a:t>
            </a:r>
            <a:r>
              <a:rPr lang="en-US" sz="1200" b="0" i="0" u="none" strike="noStrike" kern="1200" baseline="0" dirty="0" smtClean="0">
                <a:solidFill>
                  <a:schemeClr val="tx1"/>
                </a:solidFill>
                <a:latin typeface="+mn-lt"/>
                <a:ea typeface="+mn-ea"/>
                <a:cs typeface="+mn-cs"/>
              </a:rPr>
              <a:t>(given implied Fed-</a:t>
            </a:r>
            <a:r>
              <a:rPr lang="en-US" sz="1200" b="0" i="0" u="none" strike="noStrike" kern="1200" baseline="0" dirty="0" err="1" smtClean="0">
                <a:solidFill>
                  <a:schemeClr val="tx1"/>
                </a:solidFill>
                <a:latin typeface="+mn-lt"/>
                <a:ea typeface="+mn-ea"/>
                <a:cs typeface="+mn-cs"/>
              </a:rPr>
              <a:t>BoJ</a:t>
            </a:r>
            <a:r>
              <a:rPr lang="en-US" sz="1200" b="0" i="0" u="none" strike="noStrike" kern="1200" baseline="0" dirty="0" smtClean="0">
                <a:solidFill>
                  <a:schemeClr val="tx1"/>
                </a:solidFill>
                <a:latin typeface="+mn-lt"/>
                <a:ea typeface="+mn-ea"/>
                <a:cs typeface="+mn-cs"/>
              </a:rPr>
              <a:t> divergence) </a:t>
            </a:r>
            <a:r>
              <a:rPr lang="en-US" sz="1200" b="1" i="0" u="none" strike="noStrike" kern="1200" baseline="0" dirty="0" smtClean="0">
                <a:solidFill>
                  <a:schemeClr val="tx1"/>
                </a:solidFill>
                <a:latin typeface="+mn-lt"/>
                <a:ea typeface="+mn-ea"/>
                <a:cs typeface="+mn-cs"/>
              </a:rPr>
              <a:t>CNY may be subdued </a:t>
            </a:r>
            <a:r>
              <a:rPr lang="en-US" sz="1200" b="0" i="0" u="none" strike="noStrike" kern="1200" baseline="0" dirty="0" smtClean="0">
                <a:solidFill>
                  <a:schemeClr val="tx1"/>
                </a:solidFill>
                <a:latin typeface="+mn-lt"/>
                <a:ea typeface="+mn-ea"/>
                <a:cs typeface="+mn-cs"/>
              </a:rPr>
              <a:t>given less emphatic Fed-PBOC divergence. </a:t>
            </a:r>
          </a:p>
          <a:p>
            <a:r>
              <a:rPr lang="en-US" sz="1200" b="0" i="0" u="none" strike="noStrike" kern="1200" baseline="0" dirty="0" smtClean="0">
                <a:solidFill>
                  <a:schemeClr val="tx1"/>
                </a:solidFill>
                <a:latin typeface="+mn-lt"/>
                <a:ea typeface="+mn-ea"/>
                <a:cs typeface="+mn-cs"/>
              </a:rPr>
              <a:t>Third</a:t>
            </a:r>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CNY weakness goes well beyond </a:t>
            </a:r>
            <a:r>
              <a:rPr lang="en-US" sz="1200" b="0" i="0" u="none" strike="noStrike" kern="1200" baseline="0" dirty="0" smtClean="0">
                <a:solidFill>
                  <a:schemeClr val="tx1"/>
                </a:solidFill>
                <a:latin typeface="+mn-lt"/>
                <a:ea typeface="+mn-ea"/>
                <a:cs typeface="+mn-cs"/>
              </a:rPr>
              <a:t>the </a:t>
            </a:r>
            <a:r>
              <a:rPr lang="en-US" sz="1200" b="1" i="0" u="none" strike="noStrike" kern="1200" baseline="0" dirty="0" smtClean="0">
                <a:solidFill>
                  <a:schemeClr val="tx1"/>
                </a:solidFill>
                <a:latin typeface="+mn-lt"/>
                <a:ea typeface="+mn-ea"/>
                <a:cs typeface="+mn-cs"/>
              </a:rPr>
              <a:t>rates </a:t>
            </a:r>
            <a:r>
              <a:rPr lang="en-US" sz="1200" b="0" i="0" u="none" strike="noStrike" kern="1200" baseline="0" dirty="0" smtClean="0">
                <a:solidFill>
                  <a:schemeClr val="tx1"/>
                </a:solidFill>
                <a:latin typeface="+mn-lt"/>
                <a:ea typeface="+mn-ea"/>
                <a:cs typeface="+mn-cs"/>
              </a:rPr>
              <a:t>(</a:t>
            </a:r>
            <a:r>
              <a:rPr lang="en-US" sz="1200" b="1" i="0" u="none" strike="noStrike" kern="1200" baseline="0" dirty="0" smtClean="0">
                <a:solidFill>
                  <a:schemeClr val="tx1"/>
                </a:solidFill>
                <a:latin typeface="+mn-lt"/>
                <a:ea typeface="+mn-ea"/>
                <a:cs typeface="+mn-cs"/>
              </a:rPr>
              <a:t>differential</a:t>
            </a:r>
            <a:r>
              <a:rPr lang="en-US" sz="1200" b="0" i="0" u="none" strike="noStrike" kern="1200" baseline="0" dirty="0" smtClean="0">
                <a:solidFill>
                  <a:schemeClr val="tx1"/>
                </a:solidFill>
                <a:latin typeface="+mn-lt"/>
                <a:ea typeface="+mn-ea"/>
                <a:cs typeface="+mn-cs"/>
              </a:rPr>
              <a:t>) story. Instead, it is </a:t>
            </a:r>
            <a:r>
              <a:rPr lang="en-US" sz="1200" b="1" i="0" u="none" strike="noStrike" kern="1200" baseline="0" dirty="0" smtClean="0">
                <a:solidFill>
                  <a:schemeClr val="tx1"/>
                </a:solidFill>
                <a:latin typeface="+mn-lt"/>
                <a:ea typeface="+mn-ea"/>
                <a:cs typeface="+mn-cs"/>
              </a:rPr>
              <a:t>predominantly driven by structural economic headwinds </a:t>
            </a:r>
            <a:r>
              <a:rPr lang="en-US" sz="1200" b="0" i="0" u="none" strike="noStrike" kern="1200" baseline="0" dirty="0" smtClean="0">
                <a:solidFill>
                  <a:schemeClr val="tx1"/>
                </a:solidFill>
                <a:latin typeface="+mn-lt"/>
                <a:ea typeface="+mn-ea"/>
                <a:cs typeface="+mn-cs"/>
              </a:rPr>
              <a:t>and </a:t>
            </a:r>
            <a:r>
              <a:rPr lang="en-US" sz="1200" b="1" i="0" u="none" strike="noStrike" kern="1200" baseline="0" dirty="0" smtClean="0">
                <a:solidFill>
                  <a:schemeClr val="tx1"/>
                </a:solidFill>
                <a:latin typeface="+mn-lt"/>
                <a:ea typeface="+mn-ea"/>
                <a:cs typeface="+mn-cs"/>
              </a:rPr>
              <a:t>daunting geo-political threats</a:t>
            </a:r>
            <a:r>
              <a:rPr lang="en-US" sz="1200" b="0" i="0" u="none" strike="noStrike" kern="1200" baseline="0" dirty="0" smtClean="0">
                <a:solidFill>
                  <a:schemeClr val="tx1"/>
                </a:solidFill>
                <a:latin typeface="+mn-lt"/>
                <a:ea typeface="+mn-ea"/>
                <a:cs typeface="+mn-cs"/>
              </a:rPr>
              <a:t>. </a:t>
            </a:r>
          </a:p>
          <a:p>
            <a:r>
              <a:rPr lang="en-US" sz="1200" b="0" i="0" u="none" strike="noStrike" kern="1200" baseline="0" smtClean="0">
                <a:solidFill>
                  <a:schemeClr val="tx1"/>
                </a:solidFill>
                <a:latin typeface="+mn-lt"/>
                <a:ea typeface="+mn-ea"/>
                <a:cs typeface="+mn-cs"/>
              </a:rPr>
              <a:t>So</a:t>
            </a:r>
            <a:r>
              <a:rPr lang="en-US" sz="1200" b="0" i="0" u="none" strike="noStrike" kern="1200" baseline="0" dirty="0" smtClean="0">
                <a:solidFill>
                  <a:schemeClr val="tx1"/>
                </a:solidFill>
                <a:latin typeface="+mn-lt"/>
                <a:ea typeface="+mn-ea"/>
                <a:cs typeface="+mn-cs"/>
              </a:rPr>
              <a:t>, for </a:t>
            </a:r>
            <a:r>
              <a:rPr lang="en-US" sz="1200" b="1" i="1" u="none" strike="noStrike" kern="1200" baseline="0" dirty="0" smtClean="0">
                <a:solidFill>
                  <a:schemeClr val="tx1"/>
                </a:solidFill>
                <a:latin typeface="+mn-lt"/>
                <a:ea typeface="+mn-ea"/>
                <a:cs typeface="+mn-cs"/>
              </a:rPr>
              <a:t>CNY squeeze triggered carry unwind to endure and be emphatic, the pre-existing (and overwhelming) </a:t>
            </a:r>
            <a:r>
              <a:rPr lang="en-US" sz="1200" b="1" i="0" u="none" strike="noStrike" kern="1200" baseline="0" dirty="0" smtClean="0">
                <a:solidFill>
                  <a:schemeClr val="tx1"/>
                </a:solidFill>
                <a:latin typeface="+mn-lt"/>
                <a:ea typeface="+mn-ea"/>
                <a:cs typeface="+mn-cs"/>
              </a:rPr>
              <a:t>geo-economic risks to fade as well</a:t>
            </a:r>
            <a:r>
              <a:rPr lang="en-US" sz="1200" b="0" i="0" u="none" strike="noStrike" kern="1200" baseline="0" dirty="0" smtClean="0">
                <a:solidFill>
                  <a:schemeClr val="tx1"/>
                </a:solidFill>
                <a:latin typeface="+mn-lt"/>
                <a:ea typeface="+mn-ea"/>
                <a:cs typeface="+mn-cs"/>
              </a:rPr>
              <a:t>. </a:t>
            </a:r>
          </a:p>
          <a:p>
            <a:r>
              <a:rPr lang="en-US" sz="1200" b="0" i="0" u="none" strike="noStrike" kern="1200" baseline="0" dirty="0" smtClean="0">
                <a:solidFill>
                  <a:schemeClr val="tx1"/>
                </a:solidFill>
                <a:latin typeface="+mn-lt"/>
                <a:ea typeface="+mn-ea"/>
                <a:cs typeface="+mn-cs"/>
              </a:rPr>
              <a:t>Admittedly</a:t>
            </a:r>
            <a:r>
              <a:rPr lang="en-US" sz="1200" b="0" i="0" u="none" strike="noStrike" kern="1200" baseline="0" dirty="0" smtClean="0">
                <a:solidFill>
                  <a:schemeClr val="tx1"/>
                </a:solidFill>
                <a:latin typeface="+mn-lt"/>
                <a:ea typeface="+mn-ea"/>
                <a:cs typeface="+mn-cs"/>
              </a:rPr>
              <a:t>, </a:t>
            </a:r>
            <a:r>
              <a:rPr lang="en-US" sz="1200" b="0" i="1" u="none" strike="noStrike" kern="1200" baseline="0" dirty="0" smtClean="0">
                <a:solidFill>
                  <a:schemeClr val="tx1"/>
                </a:solidFill>
                <a:latin typeface="+mn-lt"/>
                <a:ea typeface="+mn-ea"/>
                <a:cs typeface="+mn-cs"/>
              </a:rPr>
              <a:t>during an episode of pronounced JPY carry unwind, </a:t>
            </a:r>
            <a:r>
              <a:rPr lang="en-US" sz="1200" b="0" i="0" u="none" strike="noStrike" kern="1200" baseline="0" dirty="0" smtClean="0">
                <a:solidFill>
                  <a:schemeClr val="tx1"/>
                </a:solidFill>
                <a:latin typeface="+mn-lt"/>
                <a:ea typeface="+mn-ea"/>
                <a:cs typeface="+mn-cs"/>
              </a:rPr>
              <a:t>sympathetic, knee-jerk CNY carry unwind is not a negligible risk. </a:t>
            </a:r>
          </a:p>
          <a:p>
            <a:r>
              <a:rPr lang="en-US" sz="1200" b="0" i="1" u="none" strike="noStrike" kern="1200" baseline="0" dirty="0" smtClean="0">
                <a:solidFill>
                  <a:schemeClr val="tx1"/>
                </a:solidFill>
                <a:latin typeface="+mn-lt"/>
                <a:ea typeface="+mn-ea"/>
                <a:cs typeface="+mn-cs"/>
              </a:rPr>
              <a:t>But </a:t>
            </a:r>
            <a:r>
              <a:rPr lang="en-US" sz="1200" b="0" i="0" u="none" strike="noStrike" kern="1200" baseline="0" dirty="0" smtClean="0">
                <a:solidFill>
                  <a:schemeClr val="tx1"/>
                </a:solidFill>
                <a:latin typeface="+mn-lt"/>
                <a:ea typeface="+mn-ea"/>
                <a:cs typeface="+mn-cs"/>
              </a:rPr>
              <a:t>this is unlikely to be the persistent and profound threat for EM Asia FX. Rather, </a:t>
            </a:r>
            <a:r>
              <a:rPr lang="en-US" sz="1200" b="1" i="0" u="none" strike="noStrike" kern="1200" baseline="0" dirty="0" smtClean="0">
                <a:solidFill>
                  <a:schemeClr val="tx1"/>
                </a:solidFill>
                <a:latin typeface="+mn-lt"/>
                <a:ea typeface="+mn-ea"/>
                <a:cs typeface="+mn-cs"/>
              </a:rPr>
              <a:t>adverse CNY depreciation may be a far bigger risk as sympathetic EM Asia FX drag kicks in</a:t>
            </a:r>
            <a:r>
              <a:rPr lang="en-US" sz="1200" b="0" i="0" u="none" strike="noStrike" kern="1200" baseline="0" dirty="0" smtClean="0">
                <a:solidFill>
                  <a:schemeClr val="tx1"/>
                </a:solidFill>
                <a:latin typeface="+mn-lt"/>
                <a:ea typeface="+mn-ea"/>
                <a:cs typeface="+mn-cs"/>
              </a:rPr>
              <a:t>. </a:t>
            </a:r>
          </a:p>
          <a:p>
            <a:r>
              <a:rPr lang="en-US" sz="1200" b="0" i="0" u="none" strike="noStrike" kern="1200" baseline="0" dirty="0" smtClean="0">
                <a:solidFill>
                  <a:schemeClr val="tx1"/>
                </a:solidFill>
                <a:latin typeface="+mn-lt"/>
                <a:ea typeface="+mn-ea"/>
                <a:cs typeface="+mn-cs"/>
              </a:rPr>
              <a:t>Simply </a:t>
            </a:r>
            <a:r>
              <a:rPr lang="en-US" sz="1200" b="0" i="0" u="none" strike="noStrike" kern="1200" baseline="0" dirty="0" smtClean="0">
                <a:solidFill>
                  <a:schemeClr val="tx1"/>
                </a:solidFill>
                <a:latin typeface="+mn-lt"/>
                <a:ea typeface="+mn-ea"/>
                <a:cs typeface="+mn-cs"/>
              </a:rPr>
              <a:t>put, in our view, the </a:t>
            </a:r>
            <a:r>
              <a:rPr lang="en-US" sz="1200" b="1" i="1" u="none" strike="noStrike" kern="1200" baseline="0" dirty="0" smtClean="0">
                <a:solidFill>
                  <a:schemeClr val="tx1"/>
                </a:solidFill>
                <a:latin typeface="+mn-lt"/>
                <a:ea typeface="+mn-ea"/>
                <a:cs typeface="+mn-cs"/>
              </a:rPr>
              <a:t>biggest shoe that can drop is one of CNY meltdown that cascades down as wider "risk off" </a:t>
            </a:r>
            <a:r>
              <a:rPr lang="en-US" sz="1200" b="0" i="0" u="none" strike="noStrike" kern="1200" baseline="0" dirty="0" smtClean="0">
                <a:solidFill>
                  <a:schemeClr val="tx1"/>
                </a:solidFill>
                <a:latin typeface="+mn-lt"/>
                <a:ea typeface="+mn-ea"/>
                <a:cs typeface="+mn-cs"/>
              </a:rPr>
              <a:t>and </a:t>
            </a:r>
            <a:r>
              <a:rPr lang="en-US" sz="1200" b="0" i="1" u="none" strike="noStrike" kern="1200" baseline="0" dirty="0" smtClean="0">
                <a:solidFill>
                  <a:schemeClr val="tx1"/>
                </a:solidFill>
                <a:latin typeface="+mn-lt"/>
                <a:ea typeface="+mn-ea"/>
                <a:cs typeface="+mn-cs"/>
              </a:rPr>
              <a:t>not CNY-funded carry unwind per se. </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 </a:t>
            </a:r>
            <a:r>
              <a:rPr lang="en-US" sz="1200" b="0" i="0" u="none" strike="noStrike" kern="1200" baseline="0" dirty="0" smtClean="0">
                <a:solidFill>
                  <a:schemeClr val="tx1"/>
                </a:solidFill>
                <a:latin typeface="+mn-lt"/>
                <a:ea typeface="+mn-ea"/>
                <a:cs typeface="+mn-cs"/>
              </a:rPr>
              <a:t>other words, </a:t>
            </a:r>
            <a:r>
              <a:rPr lang="en-US" sz="1200" b="1" i="0" u="none" strike="noStrike" kern="1200" baseline="0" dirty="0" smtClean="0">
                <a:solidFill>
                  <a:schemeClr val="tx1"/>
                </a:solidFill>
                <a:latin typeface="+mn-lt"/>
                <a:ea typeface="+mn-ea"/>
                <a:cs typeface="+mn-cs"/>
              </a:rPr>
              <a:t>while excessive volatility either way is not desirable</a:t>
            </a:r>
            <a:r>
              <a:rPr lang="en-US" sz="1200" b="0" i="0" u="none" strike="noStrike" kern="1200" baseline="0" dirty="0" smtClean="0">
                <a:solidFill>
                  <a:schemeClr val="tx1"/>
                </a:solidFill>
                <a:latin typeface="+mn-lt"/>
                <a:ea typeface="+mn-ea"/>
                <a:cs typeface="+mn-cs"/>
              </a:rPr>
              <a:t>, </a:t>
            </a:r>
            <a:r>
              <a:rPr lang="en-US" sz="1200" b="1" i="1" u="none" strike="noStrike" kern="1200" baseline="0" dirty="0" smtClean="0">
                <a:solidFill>
                  <a:schemeClr val="tx1"/>
                </a:solidFill>
                <a:latin typeface="+mn-lt"/>
                <a:ea typeface="+mn-ea"/>
                <a:cs typeface="+mn-cs"/>
              </a:rPr>
              <a:t>we fear abrupt CNY meltdown more than we do sudden CNY strength</a:t>
            </a:r>
            <a:r>
              <a:rPr lang="en-US" sz="1200" b="0" i="1" u="none" strike="noStrike" kern="1200" baseline="0" dirty="0" smtClean="0">
                <a:solidFill>
                  <a:schemeClr val="tx1"/>
                </a:solidFill>
                <a:latin typeface="+mn-lt"/>
                <a:ea typeface="+mn-ea"/>
                <a:cs typeface="+mn-cs"/>
              </a:rPr>
              <a:t>. </a:t>
            </a:r>
            <a:endParaRPr lang="en-US" sz="1200" b="0" i="0" u="none" strike="noStrike" kern="1200" baseline="0" dirty="0" smtClean="0">
              <a:solidFill>
                <a:schemeClr val="tx1"/>
              </a:solidFill>
              <a:latin typeface="+mn-lt"/>
              <a:ea typeface="+mn-ea"/>
              <a:cs typeface="+mn-cs"/>
            </a:endParaRPr>
          </a:p>
          <a:p>
            <a:endParaRPr lang="en-SG" sz="1200" b="0" i="0" u="none" strike="noStrike" kern="1200" baseline="0" dirty="0" smtClean="0">
              <a:solidFill>
                <a:schemeClr val="tx1"/>
              </a:solidFill>
              <a:latin typeface="+mn-lt"/>
              <a:ea typeface="+mn-ea"/>
              <a:cs typeface="+mn-cs"/>
            </a:endParaRPr>
          </a:p>
          <a:p>
            <a:r>
              <a:rPr lang="en-SG" sz="1200" b="0" i="0" u="none" strike="noStrike" kern="1200" baseline="0" dirty="0" smtClean="0">
                <a:solidFill>
                  <a:schemeClr val="tx1"/>
                </a:solidFill>
                <a:latin typeface="+mn-lt"/>
                <a:ea typeface="+mn-ea"/>
                <a:cs typeface="+mn-cs"/>
              </a:rPr>
              <a:t>  </a:t>
            </a:r>
          </a:p>
          <a:p>
            <a:endParaRPr lang="en-SG" sz="1200" b="0" i="0" u="none" strike="noStrike" kern="1200" baseline="0" dirty="0" smtClean="0">
              <a:solidFill>
                <a:schemeClr val="tx1"/>
              </a:solidFill>
              <a:latin typeface="+mn-lt"/>
              <a:ea typeface="+mn-ea"/>
              <a:cs typeface="+mn-cs"/>
            </a:endParaRPr>
          </a:p>
          <a:p>
            <a:endParaRPr lang="en-SG" sz="1200" b="0" i="0" u="none" strike="noStrike" kern="1200" baseline="0" dirty="0" smtClean="0">
              <a:solidFill>
                <a:schemeClr val="tx1"/>
              </a:solidFill>
              <a:latin typeface="+mn-lt"/>
              <a:ea typeface="+mn-ea"/>
              <a:cs typeface="+mn-cs"/>
            </a:endParaRPr>
          </a:p>
          <a:p>
            <a:r>
              <a:rPr lang="en-SG" sz="1200" b="0" i="0" u="none" strike="noStrike" kern="1200" baseline="0" dirty="0" smtClean="0">
                <a:solidFill>
                  <a:schemeClr val="tx1"/>
                </a:solidFill>
                <a:latin typeface="+mn-lt"/>
                <a:ea typeface="+mn-ea"/>
                <a:cs typeface="+mn-cs"/>
              </a:rPr>
              <a:t>  </a:t>
            </a:r>
          </a:p>
          <a:p>
            <a:endParaRPr lang="en-SG" sz="1200" b="0" i="0" u="none" strike="noStrike" kern="1200" baseline="0" dirty="0" smtClean="0">
              <a:solidFill>
                <a:schemeClr val="tx1"/>
              </a:solidFill>
              <a:latin typeface="+mn-lt"/>
              <a:ea typeface="+mn-ea"/>
              <a:cs typeface="+mn-cs"/>
            </a:endParaRPr>
          </a:p>
          <a:p>
            <a:endParaRPr lang="en-SG" dirty="0"/>
          </a:p>
        </p:txBody>
      </p:sp>
      <p:sp>
        <p:nvSpPr>
          <p:cNvPr id="4" name="Slide Number Placeholder 3"/>
          <p:cNvSpPr>
            <a:spLocks noGrp="1"/>
          </p:cNvSpPr>
          <p:nvPr>
            <p:ph type="sldNum" sz="quarter" idx="10"/>
          </p:nvPr>
        </p:nvSpPr>
        <p:spPr/>
        <p:txBody>
          <a:bodyPr/>
          <a:lstStyle/>
          <a:p>
            <a:fld id="{422D11A1-CF3F-4D4E-A04F-09E794495165}" type="slidenum">
              <a:rPr lang="en-SG" smtClean="0"/>
              <a:t>10</a:t>
            </a:fld>
            <a:endParaRPr lang="en-SG"/>
          </a:p>
        </p:txBody>
      </p:sp>
    </p:spTree>
    <p:extLst>
      <p:ext uri="{BB962C8B-B14F-4D97-AF65-F5344CB8AC3E}">
        <p14:creationId xmlns:p14="http://schemas.microsoft.com/office/powerpoint/2010/main" val="1609779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285650" indent="-285650">
              <a:buFontTx/>
              <a:buChar char="-"/>
            </a:pPr>
            <a:r>
              <a:rPr lang="en-US" dirty="0" smtClean="0"/>
              <a:t>First, we will</a:t>
            </a:r>
            <a:r>
              <a:rPr lang="en-US" baseline="0" dirty="0" smtClean="0"/>
              <a:t> start with explaining </a:t>
            </a:r>
            <a:r>
              <a:rPr lang="en-US" b="1" baseline="0" dirty="0" smtClean="0"/>
              <a:t>why we think that there is significant room to loosen even without a recession.</a:t>
            </a:r>
          </a:p>
          <a:p>
            <a:pPr marL="285650" indent="-285650">
              <a:buFontTx/>
              <a:buChar char="-"/>
            </a:pPr>
            <a:r>
              <a:rPr lang="en-US" baseline="0" dirty="0" smtClean="0"/>
              <a:t>I will start with the Taylor Rule. First of all, the </a:t>
            </a:r>
            <a:r>
              <a:rPr lang="en-US" baseline="0" dirty="0" err="1" smtClean="0"/>
              <a:t>taylor</a:t>
            </a:r>
            <a:r>
              <a:rPr lang="en-US" baseline="0" dirty="0" smtClean="0"/>
              <a:t> rule is simply a mechanical rule that guides policy makers on what interest rate to set depending on how far inflation is from their target, that is the pie and pie long run respectively. And how far unemployment Is from its natural rate.  </a:t>
            </a:r>
          </a:p>
          <a:p>
            <a:pPr marL="285650" indent="-285650">
              <a:buFontTx/>
              <a:buChar char="-"/>
            </a:pPr>
            <a:r>
              <a:rPr lang="en-US" baseline="0" dirty="0" smtClean="0"/>
              <a:t>Let us turn this alien looking Greek equation into a simple scenario. Some time ago, I used to work with economic models, a lot of policy related numbers and get a lot of questions and today I will pose one of them today, </a:t>
            </a:r>
          </a:p>
          <a:p>
            <a:pPr marL="285650" indent="-285650">
              <a:buFontTx/>
              <a:buChar char="-"/>
            </a:pPr>
            <a:r>
              <a:rPr lang="en-US" baseline="0" dirty="0" smtClean="0"/>
              <a:t>Imagine in 2019 when Fed fund rate was around 1.75%  to 2.25% depending on which month you are looking at because the Fed was actually cutting rates.</a:t>
            </a:r>
          </a:p>
          <a:p>
            <a:pPr marL="285650" indent="-285650">
              <a:buFontTx/>
              <a:buChar char="-"/>
            </a:pPr>
            <a:r>
              <a:rPr lang="en-US" baseline="0" dirty="0" smtClean="0"/>
              <a:t>and inflation in 2019 was averaging 1.8%, if inflation increase to 2.9%, and you are Fed chair Yellen at that time, what do you think the Fed policy rate should be</a:t>
            </a:r>
            <a:r>
              <a:rPr lang="en-US" baseline="0" dirty="0" smtClean="0"/>
              <a:t>? How much will you increase policy rate by to tackle 2.9% inflation? </a:t>
            </a:r>
            <a:r>
              <a:rPr lang="en-US" baseline="0" dirty="0" smtClean="0"/>
              <a:t>Should it be the above 5.0% rate ? </a:t>
            </a:r>
          </a:p>
          <a:p>
            <a:pPr marL="285650" indent="-285650">
              <a:buFontTx/>
              <a:buChar char="-"/>
            </a:pPr>
            <a:r>
              <a:rPr lang="en-US" baseline="0" dirty="0" smtClean="0"/>
              <a:t>The current Fed funds rate has an upper bound is 5.50% and lower bound is 5.25%. That is at least a full 300bps higher than the 2019 rates even if I take the most conservative estimate. </a:t>
            </a:r>
            <a:endParaRPr lang="en-US" baseline="0" dirty="0" smtClean="0"/>
          </a:p>
          <a:p>
            <a:pPr marL="285650" marR="0" lvl="0" indent="-285650" algn="l" defTabSz="914400" rtl="0" eaLnBrk="1" fontAlgn="auto" latinLnBrk="0" hangingPunct="1">
              <a:lnSpc>
                <a:spcPct val="100000"/>
              </a:lnSpc>
              <a:spcBef>
                <a:spcPts val="0"/>
              </a:spcBef>
              <a:spcAft>
                <a:spcPts val="0"/>
              </a:spcAft>
              <a:buClrTx/>
              <a:buSzTx/>
              <a:buFontTx/>
              <a:buChar char="-"/>
              <a:tabLst/>
              <a:defRPr/>
            </a:pPr>
            <a:r>
              <a:rPr lang="en-US" baseline="0" dirty="0" smtClean="0"/>
              <a:t>Furthermore, unemployment rate in 2019 was averaging 3.7% in 2019 but now it is 4.3% which means rates should be lower. </a:t>
            </a:r>
            <a:endParaRPr lang="en-US" baseline="0" dirty="0" smtClean="0"/>
          </a:p>
          <a:p>
            <a:pPr marL="285650" indent="-285650">
              <a:buFontTx/>
              <a:buChar char="-"/>
            </a:pPr>
            <a:r>
              <a:rPr lang="en-US" baseline="0" dirty="0" smtClean="0"/>
              <a:t>This </a:t>
            </a:r>
            <a:r>
              <a:rPr lang="en-US" baseline="0" dirty="0" err="1" smtClean="0"/>
              <a:t>taylor</a:t>
            </a:r>
            <a:r>
              <a:rPr lang="en-US" baseline="0" dirty="0" smtClean="0"/>
              <a:t> rule thought experiment </a:t>
            </a:r>
            <a:r>
              <a:rPr lang="en-US" baseline="0" dirty="0" smtClean="0"/>
              <a:t>helps us get an objective view of interest rates, but we certainly acknowledge that decisions in life are subjective and based on past experiences</a:t>
            </a:r>
          </a:p>
          <a:p>
            <a:pPr marL="285650" indent="-285650">
              <a:buFontTx/>
              <a:buChar char="-"/>
            </a:pPr>
            <a:r>
              <a:rPr lang="en-US" baseline="0" dirty="0" smtClean="0"/>
              <a:t>As </a:t>
            </a:r>
            <a:r>
              <a:rPr lang="en-US" baseline="0" dirty="0" smtClean="0"/>
              <a:t>such, it is should be evident that there is ample policy space to lower policy rates. </a:t>
            </a:r>
          </a:p>
          <a:p>
            <a:pPr marL="285650" indent="-285650">
              <a:buFontTx/>
              <a:buChar char="-"/>
            </a:pPr>
            <a:r>
              <a:rPr lang="en-US" baseline="0" dirty="0" smtClean="0"/>
              <a:t>Even if we take a look at rate in inflation adjusted terms in terms of real rates, real rates are extremely high. </a:t>
            </a:r>
          </a:p>
          <a:p>
            <a:pPr marL="285650" indent="-285650">
              <a:buFontTx/>
              <a:buChar char="-"/>
            </a:pPr>
            <a:r>
              <a:rPr lang="en-US" baseline="0" dirty="0" smtClean="0"/>
              <a:t>Next we also want to take the chance to point out that the rate cuts in the Fed’s </a:t>
            </a:r>
            <a:r>
              <a:rPr lang="en-US" baseline="0" dirty="0" err="1" smtClean="0"/>
              <a:t>june</a:t>
            </a:r>
            <a:r>
              <a:rPr lang="en-US" baseline="0" dirty="0" smtClean="0"/>
              <a:t> dot plot is really just calibration which inline with the dis-inflation rather than outright easing. </a:t>
            </a:r>
          </a:p>
        </p:txBody>
      </p:sp>
      <p:sp>
        <p:nvSpPr>
          <p:cNvPr id="4" name="Slide Number Placeholder 3"/>
          <p:cNvSpPr>
            <a:spLocks noGrp="1"/>
          </p:cNvSpPr>
          <p:nvPr>
            <p:ph type="sldNum" sz="quarter" idx="10"/>
          </p:nvPr>
        </p:nvSpPr>
        <p:spPr/>
        <p:txBody>
          <a:bodyPr/>
          <a:lstStyle/>
          <a:p>
            <a:fld id="{91AA9BE4-5103-0B4A-B9FD-498748EB1049}" type="slidenum">
              <a:rPr lang="en-US" smtClean="0"/>
              <a:pPr/>
              <a:t>2</a:t>
            </a:fld>
            <a:endParaRPr lang="en-US" dirty="0"/>
          </a:p>
        </p:txBody>
      </p:sp>
    </p:spTree>
    <p:extLst>
      <p:ext uri="{BB962C8B-B14F-4D97-AF65-F5344CB8AC3E}">
        <p14:creationId xmlns:p14="http://schemas.microsoft.com/office/powerpoint/2010/main" val="1354385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85650" indent="-285650">
              <a:buFontTx/>
              <a:buChar char="-"/>
            </a:pPr>
            <a:r>
              <a:rPr lang="en-US" dirty="0" smtClean="0"/>
              <a:t>Furthermore,</a:t>
            </a:r>
            <a:r>
              <a:rPr lang="en-US" baseline="0" dirty="0" smtClean="0"/>
              <a:t> we see little need for the Fed to keep monetary policy so tight especially as consumer cash flow constraints start to intensify which threaten demand resilience. </a:t>
            </a:r>
          </a:p>
          <a:p>
            <a:pPr marL="285650" indent="-285650">
              <a:buFontTx/>
              <a:buChar char="-"/>
            </a:pPr>
            <a:r>
              <a:rPr lang="en-US" sz="1200" b="0" i="0" kern="1200" dirty="0" smtClean="0">
                <a:solidFill>
                  <a:schemeClr val="tx1"/>
                </a:solidFill>
                <a:effectLst/>
                <a:latin typeface="+mn-lt"/>
                <a:ea typeface="+mn-ea"/>
                <a:cs typeface="+mn-cs"/>
              </a:rPr>
              <a:t>As U.S. economic activity began to recover, households utilized their excess savings to support spending. By late 2021, household savings dipped below the pre-pandemic trend, signaling an overall drawdown of pandemic-related excess savings</a:t>
            </a:r>
            <a:endParaRPr lang="en-US" baseline="0" dirty="0" smtClean="0"/>
          </a:p>
          <a:p>
            <a:pPr marL="285650" indent="-285650">
              <a:buFontTx/>
              <a:buChar char="-"/>
            </a:pPr>
            <a:r>
              <a:rPr lang="en-US" dirty="0" smtClean="0"/>
              <a:t>We see</a:t>
            </a:r>
            <a:r>
              <a:rPr lang="en-US" baseline="0" dirty="0" smtClean="0"/>
              <a:t> that the updated data shows us that pandemic era savings has been eroded and this implies that households are digging into their pre-pandemic savings to the tune of 372bn.</a:t>
            </a:r>
          </a:p>
          <a:p>
            <a:pPr marL="285650" indent="-285650">
              <a:buFontTx/>
              <a:buChar char="-"/>
            </a:pPr>
            <a:r>
              <a:rPr lang="en-US" baseline="0" dirty="0" smtClean="0"/>
              <a:t>In Powell’s words the pandemic distortions have healed. </a:t>
            </a:r>
          </a:p>
          <a:p>
            <a:pPr marL="285650" indent="-285650">
              <a:buFontTx/>
              <a:buChar char="-"/>
            </a:pPr>
            <a:r>
              <a:rPr lang="en-US" baseline="0" dirty="0" smtClean="0"/>
              <a:t>Alongside the decline in savings, we also continue to observe continued growth in various forms of debt and most of these debt grow at a faster pace than income from employment. </a:t>
            </a:r>
          </a:p>
          <a:p>
            <a:pPr marL="285650" indent="-285650">
              <a:buFontTx/>
              <a:buChar char="-"/>
            </a:pPr>
            <a:r>
              <a:rPr lang="en-US" baseline="0" dirty="0" smtClean="0"/>
              <a:t>Increase in debt at such high interest rate environment also mean that there is a higher debt servicing burden.</a:t>
            </a:r>
          </a:p>
          <a:p>
            <a:pPr marL="285650" indent="-285650">
              <a:buFontTx/>
              <a:buChar char="-"/>
            </a:pPr>
            <a:r>
              <a:rPr lang="en-US" baseline="0" dirty="0" smtClean="0"/>
              <a:t>In particular, we see rising delinquencies in terms of credit card loans and non-mortgage delinquencies. </a:t>
            </a:r>
          </a:p>
          <a:p>
            <a:pPr marL="285650" indent="-285650">
              <a:buFontTx/>
              <a:buChar char="-"/>
            </a:pPr>
            <a:r>
              <a:rPr lang="en-US" dirty="0" smtClean="0"/>
              <a:t>In</a:t>
            </a:r>
            <a:r>
              <a:rPr lang="en-US" baseline="0" dirty="0" smtClean="0"/>
              <a:t> our view, the speed of increase in the default rates look rather worrying and are at the cusp of pre-GFC levels. </a:t>
            </a:r>
          </a:p>
          <a:p>
            <a:pPr marL="285650" indent="-285650">
              <a:buFontTx/>
              <a:buChar char="-"/>
            </a:pPr>
            <a:r>
              <a:rPr lang="en-US" baseline="0" dirty="0" smtClean="0"/>
              <a:t>To be clear, we are not advocating that there will be a recession in the baseline but we are against those who dismiss such a risk simply by saying  that don’t worry we are not there yet. Here is the chicken and egg problem. </a:t>
            </a:r>
          </a:p>
          <a:p>
            <a:pPr marL="285650" indent="-285650">
              <a:buFontTx/>
              <a:buChar char="-"/>
            </a:pPr>
            <a:r>
              <a:rPr lang="en-US" baseline="0" dirty="0" smtClean="0"/>
              <a:t>It is the GFC that caused the default rates to spike up, it is not the default rates that caused the GFC as everyone here is acutely aware of.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3</a:t>
            </a:fld>
            <a:endParaRPr lang="en-US" dirty="0"/>
          </a:p>
        </p:txBody>
      </p:sp>
    </p:spTree>
    <p:extLst>
      <p:ext uri="{BB962C8B-B14F-4D97-AF65-F5344CB8AC3E}">
        <p14:creationId xmlns:p14="http://schemas.microsoft.com/office/powerpoint/2010/main" val="73102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smtClean="0"/>
              <a:t>In totality, the </a:t>
            </a:r>
            <a:r>
              <a:rPr lang="en-US" dirty="0" smtClean="0"/>
              <a:t>drawdown of savings, increased credit (and attendant servicing burden) and softening wage gains translate into tighter consumer cash-flows.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This will cause a hit </a:t>
            </a:r>
            <a:r>
              <a:rPr lang="en-US" sz="12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on </a:t>
            </a:r>
            <a:r>
              <a:rPr lang="en-US" sz="12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demand which </a:t>
            </a:r>
            <a:r>
              <a:rPr lang="en-US" sz="12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will have negative multiplier effects at the margin, which significantly dampen growth outcomes; even if an outright recession is averted.</a:t>
            </a:r>
          </a:p>
          <a:p>
            <a:pPr marL="171450" indent="-171450">
              <a:buFontTx/>
              <a:buChar char="-"/>
            </a:pPr>
            <a:r>
              <a:rPr lang="en-US" baseline="0" dirty="0" smtClean="0"/>
              <a:t>As for the </a:t>
            </a:r>
            <a:r>
              <a:rPr lang="en-US" baseline="0" dirty="0" err="1" smtClean="0"/>
              <a:t>labour</a:t>
            </a:r>
            <a:r>
              <a:rPr lang="en-US" baseline="0" dirty="0" smtClean="0"/>
              <a:t> markets which the Fed is concerned about, we </a:t>
            </a:r>
            <a:r>
              <a:rPr lang="en-US" b="1" baseline="0" dirty="0" smtClean="0"/>
              <a:t>updated the </a:t>
            </a:r>
            <a:r>
              <a:rPr lang="en-US" b="1" baseline="0" dirty="0" smtClean="0"/>
              <a:t>data such as quit </a:t>
            </a:r>
            <a:r>
              <a:rPr lang="en-US" b="1" baseline="0" dirty="0" smtClean="0"/>
              <a:t>rates which have continued to </a:t>
            </a:r>
            <a:r>
              <a:rPr lang="en-US" b="1" baseline="0" dirty="0" smtClean="0"/>
              <a:t>moderate to below pre-pandemic trend.  Quit rates are a very important indicator of wage growth</a:t>
            </a:r>
            <a:r>
              <a:rPr lang="en-US" baseline="0" dirty="0" smtClean="0"/>
              <a:t>. </a:t>
            </a:r>
          </a:p>
          <a:p>
            <a:pPr marL="171450" indent="-171450">
              <a:buFontTx/>
              <a:buChar char="-"/>
            </a:pPr>
            <a:r>
              <a:rPr lang="en-US" baseline="0" dirty="0" err="1" smtClean="0"/>
              <a:t>Afterall</a:t>
            </a:r>
            <a:r>
              <a:rPr lang="en-US" baseline="0" dirty="0" smtClean="0"/>
              <a:t>, when people quit a job and join a new one, they often get a bump up in pay. With a lower quit rate, there is less churn in the </a:t>
            </a:r>
            <a:r>
              <a:rPr lang="en-US" baseline="0" dirty="0" err="1" smtClean="0"/>
              <a:t>labour</a:t>
            </a:r>
            <a:r>
              <a:rPr lang="en-US" baseline="0" dirty="0" smtClean="0"/>
              <a:t> market which implies less pressure on wage growth. As such, we do think that underlying price pressures have room to soften as wage growth turns a little bit milder. </a:t>
            </a:r>
          </a:p>
          <a:p>
            <a:pPr marL="171450" indent="-171450">
              <a:buFontTx/>
              <a:buChar char="-"/>
            </a:pPr>
            <a:r>
              <a:rPr lang="en-US" baseline="0" dirty="0" smtClean="0"/>
              <a:t>Furthermore the continuous decline in job opening also dampens risks of wage price prices.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Lastly</a:t>
            </a:r>
            <a:r>
              <a:rPr lang="en-US" baseline="0" dirty="0" smtClean="0"/>
              <a:t>,</a:t>
            </a:r>
            <a:r>
              <a:rPr lang="en-US" b="1" baseline="0" dirty="0" smtClean="0"/>
              <a:t> apart from US economic growth being strong being a reasons,</a:t>
            </a:r>
            <a:r>
              <a:rPr lang="en-US" baseline="0" dirty="0" smtClean="0"/>
              <a:t> </a:t>
            </a:r>
            <a:r>
              <a:rPr lang="en-US" baseline="0" dirty="0" smtClean="0"/>
              <a:t>I will give </a:t>
            </a:r>
            <a:r>
              <a:rPr lang="en-US" b="1" baseline="0" dirty="0" smtClean="0"/>
              <a:t>one other </a:t>
            </a:r>
            <a:r>
              <a:rPr lang="en-US" b="1" baseline="0" dirty="0" smtClean="0"/>
              <a:t>possible reason why the </a:t>
            </a:r>
            <a:r>
              <a:rPr lang="en-US" b="1" baseline="0" dirty="0" err="1" smtClean="0"/>
              <a:t>labour</a:t>
            </a:r>
            <a:r>
              <a:rPr lang="en-US" b="1" baseline="0" dirty="0" smtClean="0"/>
              <a:t> market have remain </a:t>
            </a:r>
            <a:r>
              <a:rPr lang="en-US" b="1" baseline="0" dirty="0" smtClean="0"/>
              <a:t>strong. </a:t>
            </a:r>
            <a:endParaRPr lang="en-US" baseline="0" dirty="0" smtClean="0"/>
          </a:p>
          <a:p>
            <a:pPr marL="171450" indent="-171450">
              <a:buFontTx/>
              <a:buChar char="-"/>
            </a:pPr>
            <a:r>
              <a:rPr lang="en-US" baseline="0" dirty="0" smtClean="0"/>
              <a:t>The reason </a:t>
            </a:r>
            <a:r>
              <a:rPr lang="en-US" b="1" baseline="0" dirty="0" smtClean="0"/>
              <a:t>is </a:t>
            </a:r>
            <a:r>
              <a:rPr lang="en-US" b="1" baseline="0" dirty="0" err="1" smtClean="0"/>
              <a:t>labour</a:t>
            </a:r>
            <a:r>
              <a:rPr lang="en-US" b="1" baseline="0" dirty="0" smtClean="0"/>
              <a:t> hoarding</a:t>
            </a:r>
            <a:r>
              <a:rPr lang="en-US" baseline="0" dirty="0" smtClean="0"/>
              <a:t>. Even as growth slowed in the US last year, there was no huge uptick in unemployment and workers kept their jobs. </a:t>
            </a:r>
          </a:p>
          <a:p>
            <a:pPr marL="171450" indent="-171450">
              <a:buFontTx/>
              <a:buChar char="-"/>
            </a:pPr>
            <a:r>
              <a:rPr lang="en-US" baseline="0" dirty="0" smtClean="0"/>
              <a:t>More often than not, companies tend to hold onto workers even as demand falls, and we can see that from the bottom right chart. Initially because of the pandemic, there was difficulty in hiring but when firms hired more and activity slow, they will adjust for it by varying the hours worked rather than letting workers go. Now that the hours work has </a:t>
            </a:r>
            <a:r>
              <a:rPr lang="en-US" baseline="0" dirty="0" err="1" smtClean="0"/>
              <a:t>normalised</a:t>
            </a:r>
            <a:r>
              <a:rPr lang="en-US" baseline="0" dirty="0" smtClean="0"/>
              <a:t> into 2024, there is then the possibility of adjusting by letting workers go. In essence, the buffer from adjusting hours is no more and there is a stronger likelihood of adjusting by letting some workers go if growth softens a little.</a:t>
            </a:r>
          </a:p>
          <a:p>
            <a:pPr marL="0" lvl="0" indent="0">
              <a:buFontTx/>
              <a:buNone/>
            </a:pPr>
            <a:endParaRPr lang="en-US" dirty="0" smtClean="0"/>
          </a:p>
        </p:txBody>
      </p:sp>
      <p:sp>
        <p:nvSpPr>
          <p:cNvPr id="4" name="Slide Number Placeholder 3"/>
          <p:cNvSpPr>
            <a:spLocks noGrp="1"/>
          </p:cNvSpPr>
          <p:nvPr>
            <p:ph type="sldNum" sz="quarter" idx="10"/>
          </p:nvPr>
        </p:nvSpPr>
        <p:spPr/>
        <p:txBody>
          <a:bodyPr/>
          <a:lstStyle/>
          <a:p>
            <a:fld id="{91AA9BE4-5103-0B4A-B9FD-498748EB1049}" type="slidenum">
              <a:rPr lang="en-US" smtClean="0"/>
              <a:pPr/>
              <a:t>4</a:t>
            </a:fld>
            <a:endParaRPr lang="en-US" dirty="0"/>
          </a:p>
        </p:txBody>
      </p:sp>
    </p:spTree>
    <p:extLst>
      <p:ext uri="{BB962C8B-B14F-4D97-AF65-F5344CB8AC3E}">
        <p14:creationId xmlns:p14="http://schemas.microsoft.com/office/powerpoint/2010/main" val="4251020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lvl="0"/>
            <a:r>
              <a:rPr lang="en-US" dirty="0" smtClean="0"/>
              <a:t>In turn, given the backdrop,</a:t>
            </a:r>
            <a:r>
              <a:rPr lang="en-US" baseline="0" dirty="0" smtClean="0"/>
              <a:t> </a:t>
            </a:r>
            <a:r>
              <a:rPr lang="en-US" sz="1200" u="sng" kern="1200" dirty="0" smtClean="0">
                <a:solidFill>
                  <a:schemeClr val="tx1"/>
                </a:solidFill>
                <a:effectLst/>
                <a:latin typeface="+mn-lt"/>
                <a:ea typeface="+mn-ea"/>
                <a:cs typeface="+mn-cs"/>
              </a:rPr>
              <a:t>our call</a:t>
            </a:r>
            <a:r>
              <a:rPr lang="en-US" sz="1200" kern="1200" dirty="0" smtClean="0">
                <a:solidFill>
                  <a:schemeClr val="tx1"/>
                </a:solidFill>
                <a:effectLst/>
                <a:latin typeface="+mn-lt"/>
                <a:ea typeface="+mn-ea"/>
                <a:cs typeface="+mn-cs"/>
              </a:rPr>
              <a:t> (which is unchanged from May) for </a:t>
            </a:r>
            <a:r>
              <a:rPr lang="en-US" sz="1200" b="1" i="1" kern="1200" dirty="0" smtClean="0">
                <a:solidFill>
                  <a:schemeClr val="tx1"/>
                </a:solidFill>
                <a:effectLst/>
                <a:latin typeface="+mn-lt"/>
                <a:ea typeface="+mn-ea"/>
                <a:cs typeface="+mn-cs"/>
              </a:rPr>
              <a:t>at least</a:t>
            </a:r>
            <a:r>
              <a:rPr lang="en-US" sz="1200" b="1" kern="1200" dirty="0" smtClean="0">
                <a:solidFill>
                  <a:schemeClr val="tx1"/>
                </a:solidFill>
                <a:effectLst/>
                <a:latin typeface="+mn-lt"/>
                <a:ea typeface="+mn-ea"/>
                <a:cs typeface="+mn-cs"/>
              </a:rPr>
              <a:t> 8 cuts</a:t>
            </a:r>
            <a:r>
              <a:rPr lang="en-US" sz="1200" kern="1200" dirty="0" smtClean="0">
                <a:solidFill>
                  <a:schemeClr val="tx1"/>
                </a:solidFill>
                <a:effectLst/>
                <a:latin typeface="+mn-lt"/>
                <a:ea typeface="+mn-ea"/>
                <a:cs typeface="+mn-cs"/>
              </a:rPr>
              <a:t> (totaling 200bp) </a:t>
            </a:r>
            <a:r>
              <a:rPr lang="en-US" sz="1200" b="1" kern="1200" dirty="0" smtClean="0">
                <a:solidFill>
                  <a:schemeClr val="tx1"/>
                </a:solidFill>
                <a:effectLst/>
                <a:latin typeface="+mn-lt"/>
                <a:ea typeface="+mn-ea"/>
                <a:cs typeface="+mn-cs"/>
              </a:rPr>
              <a:t>by mid-2025</a:t>
            </a:r>
            <a:r>
              <a:rPr lang="en-US" sz="1200" kern="1200" dirty="0" smtClean="0">
                <a:solidFill>
                  <a:schemeClr val="tx1"/>
                </a:solidFill>
                <a:effectLst/>
                <a:latin typeface="+mn-lt"/>
                <a:ea typeface="+mn-ea"/>
                <a:cs typeface="+mn-cs"/>
              </a:rPr>
              <a:t> is beginning to look distinctly docile from being outlandish earlier. </a:t>
            </a:r>
            <a:r>
              <a:rPr lang="en-SG"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Our sense is that this will </a:t>
            </a:r>
            <a:r>
              <a:rPr lang="en-US" sz="1200" b="1" kern="1200" dirty="0" smtClean="0">
                <a:solidFill>
                  <a:schemeClr val="tx1"/>
                </a:solidFill>
                <a:effectLst/>
                <a:latin typeface="+mn-lt"/>
                <a:ea typeface="+mn-ea"/>
                <a:cs typeface="+mn-cs"/>
              </a:rPr>
              <a:t>most likely be a </a:t>
            </a:r>
            <a:r>
              <a:rPr lang="en-US" sz="1200" b="1" i="1" kern="1200" dirty="0" smtClean="0">
                <a:solidFill>
                  <a:schemeClr val="tx1"/>
                </a:solidFill>
                <a:effectLst/>
                <a:latin typeface="+mn-lt"/>
                <a:ea typeface="+mn-ea"/>
                <a:cs typeface="+mn-cs"/>
              </a:rPr>
              <a:t>2-6 or a 3-5 split</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(between 2024 and H1 205) in terms of the timing of rate cuts between now and mid-2025. And to be sure, the </a:t>
            </a:r>
            <a:r>
              <a:rPr lang="en-US" sz="1200" b="1" i="1" kern="1200" dirty="0" smtClean="0">
                <a:solidFill>
                  <a:schemeClr val="tx1"/>
                </a:solidFill>
                <a:effectLst/>
                <a:latin typeface="+mn-lt"/>
                <a:ea typeface="+mn-ea"/>
                <a:cs typeface="+mn-cs"/>
              </a:rPr>
              <a:t>risks are tilted to the Fed responding with more cuts,</a:t>
            </a:r>
            <a:r>
              <a:rPr lang="en-US" sz="1200" kern="1200" dirty="0" smtClean="0">
                <a:solidFill>
                  <a:schemeClr val="tx1"/>
                </a:solidFill>
                <a:effectLst/>
                <a:latin typeface="+mn-lt"/>
                <a:ea typeface="+mn-ea"/>
                <a:cs typeface="+mn-cs"/>
              </a:rPr>
              <a:t> not fewer than what we have assumed. And with </a:t>
            </a:r>
            <a:r>
              <a:rPr lang="en-US" sz="1200" b="1" kern="1200" dirty="0" smtClean="0">
                <a:solidFill>
                  <a:schemeClr val="tx1"/>
                </a:solidFill>
                <a:effectLst/>
                <a:latin typeface="+mn-lt"/>
                <a:ea typeface="+mn-ea"/>
                <a:cs typeface="+mn-cs"/>
              </a:rPr>
              <a:t>distinct risk of at least one upsized 50bp cut</a:t>
            </a:r>
            <a:r>
              <a:rPr lang="en-US" sz="1200" kern="1200" dirty="0" smtClean="0">
                <a:solidFill>
                  <a:schemeClr val="tx1"/>
                </a:solidFill>
                <a:effectLst/>
                <a:latin typeface="+mn-lt"/>
                <a:ea typeface="+mn-ea"/>
                <a:cs typeface="+mn-cs"/>
              </a:rPr>
              <a:t> along the way. Probably more. This squares with our bias that the Fed is more likely to cut more, not less.</a:t>
            </a:r>
            <a:endParaRPr lang="en-SG"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For</a:t>
            </a:r>
            <a:r>
              <a:rPr lang="en-US" sz="1200" kern="1200" baseline="0" dirty="0" smtClean="0">
                <a:solidFill>
                  <a:schemeClr val="tx1"/>
                </a:solidFill>
                <a:effectLst/>
                <a:latin typeface="+mn-lt"/>
                <a:ea typeface="+mn-ea"/>
                <a:cs typeface="+mn-cs"/>
              </a:rPr>
              <a:t> the remainder of 2024, the runaway is a little more curtailed because of the need for data watching and elections. </a:t>
            </a:r>
            <a:r>
              <a:rPr lang="en-US" sz="1200" kern="1200" baseline="0" dirty="0" err="1" smtClean="0">
                <a:solidFill>
                  <a:schemeClr val="tx1"/>
                </a:solidFill>
                <a:effectLst/>
                <a:latin typeface="+mn-lt"/>
                <a:ea typeface="+mn-ea"/>
                <a:cs typeface="+mn-cs"/>
              </a:rPr>
              <a:t>Afterall</a:t>
            </a:r>
            <a:r>
              <a:rPr lang="en-US" sz="1200" kern="1200" baseline="0" dirty="0" smtClean="0">
                <a:solidFill>
                  <a:schemeClr val="tx1"/>
                </a:solidFill>
                <a:effectLst/>
                <a:latin typeface="+mn-lt"/>
                <a:ea typeface="+mn-ea"/>
                <a:cs typeface="+mn-cs"/>
              </a:rPr>
              <a:t>, We do have one more NFP print next week.</a:t>
            </a:r>
            <a:endParaRPr lang="en-SG" sz="1200" kern="1200" dirty="0" smtClean="0">
              <a:solidFill>
                <a:schemeClr val="tx1"/>
              </a:solidFill>
              <a:effectLst/>
              <a:latin typeface="+mn-lt"/>
              <a:ea typeface="+mn-ea"/>
              <a:cs typeface="+mn-cs"/>
            </a:endParaRPr>
          </a:p>
          <a:p>
            <a:pPr marL="0" indent="0">
              <a:buFontTx/>
              <a:buNone/>
            </a:pPr>
            <a:r>
              <a:rPr lang="en-US" dirty="0" smtClean="0"/>
              <a:t>It is</a:t>
            </a:r>
            <a:r>
              <a:rPr lang="en-US" baseline="0" dirty="0" smtClean="0"/>
              <a:t> worth</a:t>
            </a:r>
            <a:r>
              <a:rPr lang="en-US" dirty="0" smtClean="0"/>
              <a:t> a</a:t>
            </a:r>
            <a:r>
              <a:rPr lang="en-US" baseline="0" dirty="0" smtClean="0"/>
              <a:t> gentle reminder that 3.25-3.5% in mid 2025 is still restrictive in real rate terms or even if we go back to my naïve example of </a:t>
            </a:r>
            <a:r>
              <a:rPr lang="en-US" baseline="0" dirty="0" err="1" smtClean="0"/>
              <a:t>janet</a:t>
            </a:r>
            <a:r>
              <a:rPr lang="en-US" baseline="0" dirty="0" smtClean="0"/>
              <a:t> </a:t>
            </a:r>
            <a:r>
              <a:rPr lang="en-US" baseline="0" dirty="0" err="1" smtClean="0"/>
              <a:t>yellen</a:t>
            </a:r>
            <a:r>
              <a:rPr lang="en-US" baseline="0" dirty="0" smtClean="0"/>
              <a:t> in 2019 which is that Janet </a:t>
            </a:r>
            <a:r>
              <a:rPr lang="en-US" baseline="0" dirty="0" err="1" smtClean="0"/>
              <a:t>yellen</a:t>
            </a:r>
            <a:r>
              <a:rPr lang="en-US" baseline="0" dirty="0" smtClean="0"/>
              <a:t> raising rates by 100bps to match the increase in inflation.</a:t>
            </a:r>
          </a:p>
          <a:p>
            <a:pPr marL="0" indent="0">
              <a:buFontTx/>
              <a:buNone/>
            </a:pPr>
            <a:r>
              <a:rPr lang="en-US" baseline="0" dirty="0" smtClean="0"/>
              <a:t> As such, it is worth another reminder that these cuts you see here are not of the crisis type of cuts.  In fact. The risk here is that the Fed may be overcompensating for their earlier transitory inflation by keeping rates too high for too long. </a:t>
            </a:r>
          </a:p>
          <a:p>
            <a:pPr marL="0" indent="0">
              <a:buFontTx/>
              <a:buNone/>
            </a:pPr>
            <a:r>
              <a:rPr lang="en-US" baseline="0" dirty="0" smtClean="0"/>
              <a:t>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5</a:t>
            </a:fld>
            <a:endParaRPr lang="en-US" dirty="0"/>
          </a:p>
        </p:txBody>
      </p:sp>
    </p:spTree>
    <p:extLst>
      <p:ext uri="{BB962C8B-B14F-4D97-AF65-F5344CB8AC3E}">
        <p14:creationId xmlns:p14="http://schemas.microsoft.com/office/powerpoint/2010/main" val="26395993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85650" indent="-285650">
              <a:buFontTx/>
              <a:buChar char="-"/>
            </a:pPr>
            <a:r>
              <a:rPr lang="en-US" dirty="0" smtClean="0"/>
              <a:t>On that note, we turn</a:t>
            </a:r>
            <a:r>
              <a:rPr lang="en-US" baseline="0" dirty="0" smtClean="0"/>
              <a:t> to the </a:t>
            </a:r>
            <a:r>
              <a:rPr lang="en-US" b="1" baseline="0" dirty="0" smtClean="0"/>
              <a:t>implications for markets</a:t>
            </a:r>
            <a:r>
              <a:rPr lang="en-US" baseline="0" dirty="0" smtClean="0"/>
              <a:t>, w</a:t>
            </a:r>
            <a:r>
              <a:rPr lang="en-US" dirty="0" smtClean="0"/>
              <a:t>e do</a:t>
            </a:r>
            <a:r>
              <a:rPr lang="en-US" baseline="0" dirty="0" smtClean="0"/>
              <a:t> think that it is essential to flag out that there can be two main scenarios to rate cuts, the current one appears to be a risk on pivot premised on a soft landing scenario, the other one is a risk off recession risk pivot. </a:t>
            </a:r>
          </a:p>
          <a:p>
            <a:pPr marL="285650" indent="-285650">
              <a:buFontTx/>
              <a:buChar char="-"/>
            </a:pPr>
            <a:r>
              <a:rPr lang="en-US" baseline="0" dirty="0" smtClean="0"/>
              <a:t>Even though US equities are now approaching record highs, let us not forget the post non-farm payrolls reaction we had at the start of this month when the SAHM rule was triggered, </a:t>
            </a:r>
          </a:p>
          <a:p>
            <a:pPr marL="285650" indent="-285650">
              <a:buFontTx/>
              <a:buChar char="-"/>
            </a:pPr>
            <a:r>
              <a:rPr lang="en-US" baseline="0" dirty="0" smtClean="0"/>
              <a:t>I remember I had the good fortune of mentioning the </a:t>
            </a:r>
            <a:r>
              <a:rPr lang="en-US" baseline="0" dirty="0" err="1" smtClean="0"/>
              <a:t>Sahm</a:t>
            </a:r>
            <a:r>
              <a:rPr lang="en-US" baseline="0" dirty="0" smtClean="0"/>
              <a:t> rule at this meeting last month, which was one week before the fateful or some call fatal NFP print</a:t>
            </a:r>
          </a:p>
          <a:p>
            <a:pPr marL="285650" indent="-285650">
              <a:buFontTx/>
              <a:buChar char="-"/>
            </a:pPr>
            <a:r>
              <a:rPr lang="en-US" baseline="0" dirty="0" smtClean="0"/>
              <a:t>That night, unemployment rate jumped, UST yields nose dived 20bps and US equities plummeted as recession fears were rampant. </a:t>
            </a:r>
          </a:p>
          <a:p>
            <a:pPr marL="285650" indent="-285650">
              <a:buFontTx/>
              <a:buChar char="-"/>
            </a:pPr>
            <a:r>
              <a:rPr lang="en-US" baseline="0" dirty="0" smtClean="0"/>
              <a:t>After that, Fed officials calm markets down by saying that the increase in unemployment rate is due to increase in </a:t>
            </a:r>
            <a:r>
              <a:rPr lang="en-US" baseline="0" dirty="0" err="1" smtClean="0"/>
              <a:t>labour</a:t>
            </a:r>
            <a:r>
              <a:rPr lang="en-US" baseline="0" dirty="0" smtClean="0"/>
              <a:t> supply and it is good problem because if more people are looking for work, the increase in </a:t>
            </a:r>
            <a:r>
              <a:rPr lang="en-US" baseline="0" dirty="0" err="1" smtClean="0"/>
              <a:t>labour</a:t>
            </a:r>
            <a:r>
              <a:rPr lang="en-US" baseline="0" dirty="0" smtClean="0"/>
              <a:t> supply will cool wage pressures and inflation.</a:t>
            </a:r>
          </a:p>
          <a:p>
            <a:pPr marL="285650" indent="-285650">
              <a:buFontTx/>
              <a:buChar char="-"/>
            </a:pPr>
            <a:r>
              <a:rPr lang="en-US" baseline="0" dirty="0" smtClean="0"/>
              <a:t>What we want to say here is that the soft landing assumption by markets is really still an assumption, if the increase in unemployment was really such a good problem, why would Fed Chair Powell sound such a strong note at Jackson that “ he does not welcome any further cooling in </a:t>
            </a:r>
            <a:r>
              <a:rPr lang="en-US" baseline="0" dirty="0" err="1" smtClean="0"/>
              <a:t>labour</a:t>
            </a:r>
            <a:r>
              <a:rPr lang="en-US" baseline="0" dirty="0" smtClean="0"/>
              <a:t> market conditions.</a:t>
            </a:r>
          </a:p>
          <a:p>
            <a:pPr marL="285650" indent="-285650">
              <a:buFontTx/>
              <a:buChar char="-"/>
            </a:pPr>
            <a:r>
              <a:rPr lang="en-US" dirty="0" smtClean="0"/>
              <a:t>As</a:t>
            </a:r>
            <a:r>
              <a:rPr lang="en-US" baseline="0" dirty="0" smtClean="0"/>
              <a:t> such, the situation now depends on the Fed’s ability to navigate rate cuts in a manner that is able minimally maintain current growth conditions.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6</a:t>
            </a:fld>
            <a:endParaRPr lang="en-US" dirty="0"/>
          </a:p>
        </p:txBody>
      </p:sp>
    </p:spTree>
    <p:extLst>
      <p:ext uri="{BB962C8B-B14F-4D97-AF65-F5344CB8AC3E}">
        <p14:creationId xmlns:p14="http://schemas.microsoft.com/office/powerpoint/2010/main" val="1167144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r>
              <a:rPr lang="en-US" dirty="0" smtClean="0"/>
              <a:t>There</a:t>
            </a:r>
            <a:r>
              <a:rPr lang="en-US" baseline="0" dirty="0" smtClean="0"/>
              <a:t> are </a:t>
            </a:r>
            <a:r>
              <a:rPr lang="en-US" dirty="0" smtClean="0"/>
              <a:t>two particular risks</a:t>
            </a:r>
            <a:r>
              <a:rPr lang="en-US" baseline="0" dirty="0" smtClean="0"/>
              <a:t> or rather </a:t>
            </a:r>
            <a:r>
              <a:rPr lang="en-US" dirty="0" smtClean="0"/>
              <a:t>threats to this unfettered “pivot risk </a:t>
            </a:r>
            <a:r>
              <a:rPr lang="en-US" dirty="0" smtClean="0"/>
              <a:t>on rally;</a:t>
            </a:r>
            <a:r>
              <a:rPr lang="en-US" baseline="0" dirty="0" smtClean="0"/>
              <a:t> </a:t>
            </a:r>
            <a:endParaRPr lang="en-US" baseline="0" dirty="0" smtClean="0"/>
          </a:p>
          <a:p>
            <a:pPr marL="0" indent="0">
              <a:buFontTx/>
              <a:buNone/>
            </a:pPr>
            <a:r>
              <a:rPr lang="en-US" baseline="0" dirty="0" smtClean="0"/>
              <a:t>First, </a:t>
            </a:r>
            <a:r>
              <a:rPr lang="en-US" dirty="0" smtClean="0"/>
              <a:t>markets may be hyper-sensitive to incoming data such as the next NFP print, accentuating latent volatility in UST yields and USD. Fact is, beyond a “Goldilocks threshold” for US slowdown, </a:t>
            </a:r>
            <a:r>
              <a:rPr lang="en-US" b="1" dirty="0" smtClean="0"/>
              <a:t>RORO-type* of swinging</a:t>
            </a:r>
            <a:r>
              <a:rPr lang="en-US" b="1" baseline="0" dirty="0" smtClean="0"/>
              <a:t> </a:t>
            </a:r>
            <a:r>
              <a:rPr lang="en-US" b="1" dirty="0" smtClean="0"/>
              <a:t>price action in equities </a:t>
            </a:r>
            <a:r>
              <a:rPr lang="en-US" dirty="0" smtClean="0"/>
              <a:t>may be inadvertently triggered</a:t>
            </a:r>
            <a:r>
              <a:rPr lang="en-US" baseline="0" dirty="0" smtClean="0"/>
              <a:t> by </a:t>
            </a:r>
            <a:r>
              <a:rPr lang="en-US" dirty="0" smtClean="0"/>
              <a:t>US recession fears, related to worse case iterations of jobs deterioration. </a:t>
            </a:r>
          </a:p>
          <a:p>
            <a:pPr marL="0" indent="0">
              <a:buFontTx/>
              <a:buNone/>
            </a:pPr>
            <a:r>
              <a:rPr lang="en-US" dirty="0" smtClean="0"/>
              <a:t>At</a:t>
            </a:r>
            <a:r>
              <a:rPr lang="en-US" baseline="0" dirty="0" smtClean="0"/>
              <a:t> the NFP print earlier this month, we saw a spike in the probability of a 50bps cut to above 50% from less than 10%, these odds have moderated to around 30% chance of a 50bps cut at the September FOMC. </a:t>
            </a:r>
          </a:p>
          <a:p>
            <a:pPr marL="0" indent="0">
              <a:buFontTx/>
              <a:buNone/>
            </a:pPr>
            <a:r>
              <a:rPr lang="en-US" baseline="0" dirty="0" smtClean="0"/>
              <a:t>Crucially, markets are still pricing in 5-6 cuts by Jan 2025 which is also saying that one of the cuts needs to be an upsized one given that there are only 4 meetings.  </a:t>
            </a:r>
            <a:endParaRPr lang="en-US" dirty="0" smtClean="0"/>
          </a:p>
          <a:p>
            <a:pPr marL="0" indent="0">
              <a:buFontTx/>
              <a:buNone/>
            </a:pPr>
            <a:r>
              <a:rPr lang="en-US" dirty="0" smtClean="0"/>
              <a:t>This</a:t>
            </a:r>
            <a:r>
              <a:rPr lang="en-US" baseline="0" dirty="0" smtClean="0"/>
              <a:t> haste of cuts actually conveys the signal that markets in terms of rates are signaling recession Feds. </a:t>
            </a:r>
          </a:p>
          <a:p>
            <a:pPr marL="0" indent="0">
              <a:buFontTx/>
              <a:buNone/>
            </a:pPr>
            <a:r>
              <a:rPr lang="en-US" dirty="0" smtClean="0"/>
              <a:t>US recession fears dislocate “usual” “risk on” pivot dynamics”, instead </a:t>
            </a:r>
            <a:r>
              <a:rPr lang="en-US" b="1" dirty="0" smtClean="0"/>
              <a:t>pressuring</a:t>
            </a:r>
            <a:r>
              <a:rPr lang="en-US" dirty="0" smtClean="0"/>
              <a:t> equities rallies despite falling yields. USD too defiantly turns higher amid “risk off” and softer yields. </a:t>
            </a:r>
          </a:p>
          <a:p>
            <a:pPr marL="0" indent="0">
              <a:buFontTx/>
              <a:buNone/>
            </a:pPr>
            <a:r>
              <a:rPr lang="en-US" dirty="0" smtClean="0"/>
              <a:t>In terms of the NFP print</a:t>
            </a:r>
            <a:r>
              <a:rPr lang="en-US" baseline="0" dirty="0" smtClean="0"/>
              <a:t> next Friday, current market expectations are </a:t>
            </a:r>
            <a:r>
              <a:rPr lang="en-US" b="1" baseline="0" dirty="0" smtClean="0"/>
              <a:t>for it to improve to 160k in August </a:t>
            </a:r>
            <a:r>
              <a:rPr lang="en-US" baseline="0" dirty="0" smtClean="0"/>
              <a:t>from the low of 114k in July. </a:t>
            </a:r>
          </a:p>
          <a:p>
            <a:pPr marL="0" indent="0">
              <a:buFontTx/>
              <a:buNone/>
            </a:pPr>
            <a:r>
              <a:rPr lang="en-US" baseline="0" dirty="0" smtClean="0"/>
              <a:t>The challenging thought experiment here is to think of what type of payrolls report may affirm a 25bps cut and what number will bring us to confirm a 50 bps cut. </a:t>
            </a:r>
          </a:p>
          <a:p>
            <a:pPr marL="0" indent="0">
              <a:buFontTx/>
              <a:buNone/>
            </a:pPr>
            <a:r>
              <a:rPr lang="en-US" dirty="0" smtClean="0"/>
              <a:t>I</a:t>
            </a:r>
            <a:r>
              <a:rPr lang="en-US" baseline="0" dirty="0" smtClean="0"/>
              <a:t> would say that anything around 120k job gains or lower than July’s print will significantly raise the odds of a 50bps cut given that the Fed does not welcome any further weakening of the </a:t>
            </a:r>
            <a:r>
              <a:rPr lang="en-US" baseline="0" dirty="0" err="1" smtClean="0"/>
              <a:t>labour</a:t>
            </a:r>
            <a:r>
              <a:rPr lang="en-US" baseline="0" dirty="0" smtClean="0"/>
              <a:t> market. </a:t>
            </a:r>
          </a:p>
          <a:p>
            <a:pPr marL="0" indent="0">
              <a:buFontTx/>
              <a:buNone/>
            </a:pPr>
            <a:r>
              <a:rPr lang="en-US" baseline="0" dirty="0" smtClean="0"/>
              <a:t>Even if market expectations of 160k  is met, it may not erase the current odds of a 30% chance of a 50bps cut especially considering that the 2015-19 average is 192k. </a:t>
            </a:r>
          </a:p>
          <a:p>
            <a:pPr marL="0" indent="0">
              <a:buFontTx/>
              <a:buNone/>
            </a:pPr>
            <a:r>
              <a:rPr lang="en-US" baseline="0" dirty="0" smtClean="0"/>
              <a:t>Meanwhile if the NFP print exceeds 200k, then very likely we will see that the odds of a 50bps cut drop and the Fed is likely to go for smaller cut.</a:t>
            </a:r>
          </a:p>
          <a:p>
            <a:pPr marL="0" indent="0">
              <a:buFontTx/>
              <a:buNone/>
            </a:pPr>
            <a:r>
              <a:rPr lang="en-US" baseline="0" dirty="0" smtClean="0"/>
              <a:t>Even as we do this thought experiment, let us not forget two other factors, the unemployment rate which can also change the view of the </a:t>
            </a:r>
            <a:r>
              <a:rPr lang="en-US" baseline="0" dirty="0" err="1" smtClean="0"/>
              <a:t>labour</a:t>
            </a:r>
            <a:r>
              <a:rPr lang="en-US" baseline="0" dirty="0" smtClean="0"/>
              <a:t> market and also because of the sheer room available to the Fed to ease which we have presented so far, the Fed can also chose to opt for an insurance cut, although the chance is low but not none, because this will need to be skillfully carefully communicated by Fed Chair  Powell so that it is not interpreted as a sign of recession or deep underlying trouble.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7</a:t>
            </a:fld>
            <a:endParaRPr lang="en-US" dirty="0"/>
          </a:p>
        </p:txBody>
      </p:sp>
    </p:spTree>
    <p:extLst>
      <p:ext uri="{BB962C8B-B14F-4D97-AF65-F5344CB8AC3E}">
        <p14:creationId xmlns:p14="http://schemas.microsoft.com/office/powerpoint/2010/main" val="2621808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85650" indent="-285650">
              <a:buFontTx/>
              <a:buChar char="-"/>
            </a:pPr>
            <a:r>
              <a:rPr lang="en-US" dirty="0" smtClean="0"/>
              <a:t>On that, we</a:t>
            </a:r>
            <a:r>
              <a:rPr lang="en-US" baseline="0" dirty="0" smtClean="0"/>
              <a:t> caution that </a:t>
            </a:r>
            <a:r>
              <a:rPr lang="en-US" dirty="0" smtClean="0"/>
              <a:t>there will be two-way volatility from fluid Fed cut expectations and noisy re-pricing playing off data, but crucially, there may be sudden “risk off” from recession risks that overwhelm “pivot risk on” from rate cut bets.</a:t>
            </a:r>
          </a:p>
          <a:p>
            <a:pPr marL="285650" indent="-285650">
              <a:buFontTx/>
              <a:buChar char="-"/>
            </a:pPr>
            <a:r>
              <a:rPr lang="en-US" dirty="0" smtClean="0"/>
              <a:t>Hence, the pivot bet </a:t>
            </a:r>
            <a:r>
              <a:rPr lang="en-US" dirty="0" err="1" smtClean="0"/>
              <a:t>favourite</a:t>
            </a:r>
            <a:r>
              <a:rPr lang="en-US" dirty="0" smtClean="0"/>
              <a:t> for bulls conceals potential for being a cautionary tale of downside risks not fully priced into currently exuberant equities.</a:t>
            </a:r>
          </a:p>
          <a:p>
            <a:pPr marL="285650" indent="-285650">
              <a:buFontTx/>
              <a:buChar char="-"/>
            </a:pPr>
            <a:r>
              <a:rPr lang="en-US" dirty="0" smtClean="0"/>
              <a:t>The VIX</a:t>
            </a:r>
            <a:r>
              <a:rPr lang="en-US" baseline="0" dirty="0" smtClean="0"/>
              <a:t> index has come down since the NFP print but latent volatility remain elevated amid the heightened sensitivity to downside risks.</a:t>
            </a:r>
          </a:p>
          <a:p>
            <a:pPr marL="285650" indent="-285650">
              <a:buFontTx/>
              <a:buChar char="-"/>
            </a:pPr>
            <a:r>
              <a:rPr lang="en-US" baseline="0" dirty="0" smtClean="0"/>
              <a:t>On balance, volatility has been accentuated post Jackson Hole with the tendency for the RORO risk </a:t>
            </a:r>
            <a:r>
              <a:rPr lang="en-US" baseline="0" dirty="0" err="1" smtClean="0"/>
              <a:t>ro</a:t>
            </a:r>
            <a:r>
              <a:rPr lang="en-US" baseline="0" dirty="0" smtClean="0"/>
              <a:t> risk off phenomena given the ultra sensitivity to data even though it is more subdued related to the July NFP spike even as the USD has undeniably weakened in August.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8</a:t>
            </a:fld>
            <a:endParaRPr lang="en-US" dirty="0"/>
          </a:p>
        </p:txBody>
      </p:sp>
    </p:spTree>
    <p:extLst>
      <p:ext uri="{BB962C8B-B14F-4D97-AF65-F5344CB8AC3E}">
        <p14:creationId xmlns:p14="http://schemas.microsoft.com/office/powerpoint/2010/main" val="33124918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lvl="0"/>
            <a:r>
              <a:rPr lang="en-US" sz="1200" i="1" kern="1200" dirty="0" smtClean="0">
                <a:solidFill>
                  <a:schemeClr val="tx1"/>
                </a:solidFill>
                <a:effectLst/>
                <a:latin typeface="+mn-lt"/>
                <a:ea typeface="+mn-ea"/>
                <a:cs typeface="+mn-cs"/>
              </a:rPr>
              <a:t>For all of us in the region,</a:t>
            </a:r>
            <a:r>
              <a:rPr lang="en-US" sz="1200" i="1" kern="1200" baseline="0" dirty="0" smtClean="0">
                <a:solidFill>
                  <a:schemeClr val="tx1"/>
                </a:solidFill>
                <a:effectLst/>
                <a:latin typeface="+mn-lt"/>
                <a:ea typeface="+mn-ea"/>
                <a:cs typeface="+mn-cs"/>
              </a:rPr>
              <a:t> the recent </a:t>
            </a:r>
            <a:r>
              <a:rPr lang="en-US" sz="1200" i="1" kern="1200" dirty="0" smtClean="0">
                <a:solidFill>
                  <a:schemeClr val="tx1"/>
                </a:solidFill>
                <a:effectLst/>
                <a:latin typeface="+mn-lt"/>
                <a:ea typeface="+mn-ea"/>
                <a:cs typeface="+mn-cs"/>
              </a:rPr>
              <a:t>sharp and anticipatory drop in UST yields and USD,</a:t>
            </a:r>
            <a:r>
              <a:rPr lang="en-US" sz="1200" b="1" kern="1200" dirty="0" smtClean="0">
                <a:solidFill>
                  <a:schemeClr val="tx1"/>
                </a:solidFill>
                <a:effectLst/>
                <a:latin typeface="+mn-lt"/>
                <a:ea typeface="+mn-ea"/>
                <a:cs typeface="+mn-cs"/>
              </a:rPr>
              <a:t> suggests scope for EM Asia central banks to start </a:t>
            </a:r>
            <a:r>
              <a:rPr lang="en-US" sz="1200" b="1" kern="1200" dirty="0" smtClean="0">
                <a:solidFill>
                  <a:schemeClr val="tx1"/>
                </a:solidFill>
                <a:effectLst/>
                <a:latin typeface="+mn-lt"/>
                <a:ea typeface="+mn-ea"/>
                <a:cs typeface="+mn-cs"/>
              </a:rPr>
              <a:t>cutting</a:t>
            </a:r>
            <a:r>
              <a:rPr lang="en-US" sz="1200" b="0" kern="1200" baseline="0" dirty="0" smtClean="0">
                <a:solidFill>
                  <a:schemeClr val="tx1"/>
                </a:solidFill>
                <a:effectLst/>
                <a:latin typeface="+mn-lt"/>
                <a:ea typeface="+mn-ea"/>
                <a:cs typeface="+mn-cs"/>
              </a:rPr>
              <a:t> as some of the pressure on regional currencies ease.</a:t>
            </a:r>
            <a:endParaRPr lang="en-SG" sz="1200" kern="1200" dirty="0" smtClean="0">
              <a:solidFill>
                <a:schemeClr val="tx1"/>
              </a:solidFill>
              <a:effectLst/>
              <a:latin typeface="+mn-lt"/>
              <a:ea typeface="+mn-ea"/>
              <a:cs typeface="+mn-cs"/>
            </a:endParaRPr>
          </a:p>
          <a:p>
            <a:pPr lvl="0"/>
            <a:r>
              <a:rPr lang="en-US" sz="1200" b="1" i="1" kern="1200" dirty="0" smtClean="0">
                <a:solidFill>
                  <a:schemeClr val="tx1"/>
                </a:solidFill>
                <a:effectLst/>
                <a:latin typeface="+mn-lt"/>
                <a:ea typeface="+mn-ea"/>
                <a:cs typeface="+mn-cs"/>
              </a:rPr>
              <a:t>But </a:t>
            </a:r>
            <a:r>
              <a:rPr lang="en-US" sz="1200" kern="1200" dirty="0" smtClean="0">
                <a:solidFill>
                  <a:schemeClr val="tx1"/>
                </a:solidFill>
                <a:effectLst/>
                <a:latin typeface="+mn-lt"/>
                <a:ea typeface="+mn-ea"/>
                <a:cs typeface="+mn-cs"/>
              </a:rPr>
              <a:t>only cautiously and tentatively as nascent </a:t>
            </a:r>
            <a:r>
              <a:rPr lang="en-US" sz="1200" b="1" kern="1200" dirty="0" smtClean="0">
                <a:solidFill>
                  <a:schemeClr val="tx1"/>
                </a:solidFill>
                <a:effectLst/>
                <a:latin typeface="+mn-lt"/>
                <a:ea typeface="+mn-ea"/>
                <a:cs typeface="+mn-cs"/>
              </a:rPr>
              <a:t>rate cut plans</a:t>
            </a:r>
            <a:r>
              <a:rPr lang="en-US" sz="1200" kern="1200" dirty="0" smtClean="0">
                <a:solidFill>
                  <a:schemeClr val="tx1"/>
                </a:solidFill>
                <a:effectLst/>
                <a:latin typeface="+mn-lt"/>
                <a:ea typeface="+mn-ea"/>
                <a:cs typeface="+mn-cs"/>
              </a:rPr>
              <a:t> must </a:t>
            </a:r>
            <a:r>
              <a:rPr lang="en-US" sz="1200" b="1" i="1" kern="1200" dirty="0" smtClean="0">
                <a:solidFill>
                  <a:schemeClr val="tx1"/>
                </a:solidFill>
                <a:effectLst/>
                <a:latin typeface="+mn-lt"/>
                <a:ea typeface="+mn-ea"/>
                <a:cs typeface="+mn-cs"/>
              </a:rPr>
              <a:t>necessarily be responsive to any flux in market conditions</a:t>
            </a:r>
            <a:r>
              <a:rPr lang="en-US" sz="1200" kern="1200" dirty="0" smtClean="0">
                <a:solidFill>
                  <a:schemeClr val="tx1"/>
                </a:solidFill>
                <a:effectLst/>
                <a:latin typeface="+mn-lt"/>
                <a:ea typeface="+mn-ea"/>
                <a:cs typeface="+mn-cs"/>
              </a:rPr>
              <a:t> and </a:t>
            </a:r>
            <a:r>
              <a:rPr lang="en-US" sz="1200" b="1" i="1" kern="1200" dirty="0" smtClean="0">
                <a:solidFill>
                  <a:schemeClr val="tx1"/>
                </a:solidFill>
                <a:effectLst/>
                <a:latin typeface="+mn-lt"/>
                <a:ea typeface="+mn-ea"/>
                <a:cs typeface="+mn-cs"/>
              </a:rPr>
              <a:t>ready for any remedial interim suspension</a:t>
            </a:r>
            <a:r>
              <a:rPr lang="en-US" sz="1200" i="1" kern="1200" dirty="0" smtClean="0">
                <a:solidFill>
                  <a:schemeClr val="tx1"/>
                </a:solidFill>
                <a:effectLst/>
                <a:latin typeface="+mn-lt"/>
                <a:ea typeface="+mn-ea"/>
                <a:cs typeface="+mn-cs"/>
              </a:rPr>
              <a:t>.</a:t>
            </a:r>
            <a:endParaRPr lang="en-SG"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a:t>
            </a:r>
            <a:r>
              <a:rPr lang="en-US" sz="1200" kern="1200" baseline="0" dirty="0" smtClean="0">
                <a:solidFill>
                  <a:schemeClr val="tx1"/>
                </a:solidFill>
                <a:effectLst/>
                <a:latin typeface="+mn-lt"/>
                <a:ea typeface="+mn-ea"/>
                <a:cs typeface="+mn-cs"/>
              </a:rPr>
              <a:t> month we saw t</a:t>
            </a:r>
            <a:r>
              <a:rPr lang="en-US" sz="1200" kern="1200" dirty="0" smtClean="0">
                <a:solidFill>
                  <a:schemeClr val="tx1"/>
                </a:solidFill>
                <a:effectLst/>
                <a:latin typeface="+mn-lt"/>
                <a:ea typeface="+mn-ea"/>
                <a:cs typeface="+mn-cs"/>
              </a:rPr>
              <a:t>he likes of the Bank of Thailand, Bank Indonesia and the </a:t>
            </a:r>
            <a:r>
              <a:rPr lang="en-US" sz="1200" kern="1200" dirty="0" err="1" smtClean="0">
                <a:solidFill>
                  <a:schemeClr val="tx1"/>
                </a:solidFill>
                <a:effectLst/>
                <a:latin typeface="+mn-lt"/>
                <a:ea typeface="+mn-ea"/>
                <a:cs typeface="+mn-cs"/>
              </a:rPr>
              <a:t>BoK</a:t>
            </a:r>
            <a:r>
              <a:rPr lang="en-US" sz="1200" kern="1200" dirty="0" smtClean="0">
                <a:solidFill>
                  <a:schemeClr val="tx1"/>
                </a:solidFill>
                <a:effectLst/>
                <a:latin typeface="+mn-lt"/>
                <a:ea typeface="+mn-ea"/>
                <a:cs typeface="+mn-cs"/>
              </a:rPr>
              <a:t> cautiously stayed on hold while the </a:t>
            </a:r>
            <a:r>
              <a:rPr lang="en-US" sz="1200" b="1" kern="1200" dirty="0" smtClean="0">
                <a:solidFill>
                  <a:schemeClr val="tx1"/>
                </a:solidFill>
                <a:effectLst/>
                <a:latin typeface="+mn-lt"/>
                <a:ea typeface="+mn-ea"/>
                <a:cs typeface="+mn-cs"/>
              </a:rPr>
              <a:t>BSP’s rate cut two weeks</a:t>
            </a:r>
            <a:r>
              <a:rPr lang="en-US" sz="1200" b="1" kern="1200" baseline="0" dirty="0" smtClean="0">
                <a:solidFill>
                  <a:schemeClr val="tx1"/>
                </a:solidFill>
                <a:effectLst/>
                <a:latin typeface="+mn-lt"/>
                <a:ea typeface="+mn-ea"/>
                <a:cs typeface="+mn-cs"/>
              </a:rPr>
              <a:t> ago </a:t>
            </a:r>
            <a:r>
              <a:rPr lang="en-US" sz="1200" b="1" kern="1200" dirty="0" smtClean="0">
                <a:solidFill>
                  <a:schemeClr val="tx1"/>
                </a:solidFill>
                <a:effectLst/>
                <a:latin typeface="+mn-lt"/>
                <a:ea typeface="+mn-ea"/>
                <a:cs typeface="+mn-cs"/>
              </a:rPr>
              <a:t>was deftly executed, seizing on Fed rate cut</a:t>
            </a:r>
            <a:r>
              <a:rPr lang="en-US" sz="1200" b="1" kern="1200" baseline="0" dirty="0" smtClean="0">
                <a:solidFill>
                  <a:schemeClr val="tx1"/>
                </a:solidFill>
                <a:effectLst/>
                <a:latin typeface="+mn-lt"/>
                <a:ea typeface="+mn-ea"/>
                <a:cs typeface="+mn-cs"/>
              </a:rPr>
              <a:t> expectations</a:t>
            </a:r>
            <a:r>
              <a:rPr lang="en-US" sz="1200" kern="1200" dirty="0" smtClean="0">
                <a:solidFill>
                  <a:schemeClr val="tx1"/>
                </a:solidFill>
                <a:effectLst/>
                <a:latin typeface="+mn-lt"/>
                <a:ea typeface="+mn-ea"/>
                <a:cs typeface="+mn-cs"/>
              </a:rPr>
              <a:t>.</a:t>
            </a:r>
            <a:endParaRPr lang="en-SG"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To be clear, the </a:t>
            </a:r>
            <a:r>
              <a:rPr lang="en-US" sz="1200" b="1" kern="1200" dirty="0" smtClean="0">
                <a:solidFill>
                  <a:schemeClr val="tx1"/>
                </a:solidFill>
                <a:effectLst/>
                <a:latin typeface="+mn-lt"/>
                <a:ea typeface="+mn-ea"/>
                <a:cs typeface="+mn-cs"/>
              </a:rPr>
              <a:t>BSP’s cut did not solely hinge on Fed expectations shift</a:t>
            </a:r>
            <a:r>
              <a:rPr lang="en-US" sz="1200" kern="1200" dirty="0" smtClean="0">
                <a:solidFill>
                  <a:schemeClr val="tx1"/>
                </a:solidFill>
                <a:effectLst/>
                <a:latin typeface="+mn-lt"/>
                <a:ea typeface="+mn-ea"/>
                <a:cs typeface="+mn-cs"/>
              </a:rPr>
              <a:t>. Instead, the </a:t>
            </a:r>
            <a:r>
              <a:rPr lang="en-US" sz="1200" b="1" kern="1200" dirty="0" smtClean="0">
                <a:solidFill>
                  <a:schemeClr val="tx1"/>
                </a:solidFill>
                <a:effectLst/>
                <a:latin typeface="+mn-lt"/>
                <a:ea typeface="+mn-ea"/>
                <a:cs typeface="+mn-cs"/>
              </a:rPr>
              <a:t>BSP had the benefit of ample economic justification</a:t>
            </a:r>
            <a:r>
              <a:rPr lang="en-US" sz="1200" kern="1200" dirty="0" smtClean="0">
                <a:solidFill>
                  <a:schemeClr val="tx1"/>
                </a:solidFill>
                <a:effectLst/>
                <a:latin typeface="+mn-lt"/>
                <a:ea typeface="+mn-ea"/>
                <a:cs typeface="+mn-cs"/>
              </a:rPr>
              <a:t> as well. </a:t>
            </a:r>
            <a:endParaRPr lang="en-SG" sz="1200" kern="1200" dirty="0" smtClean="0">
              <a:solidFill>
                <a:schemeClr val="tx1"/>
              </a:solidFill>
              <a:effectLst/>
              <a:latin typeface="+mn-lt"/>
              <a:ea typeface="+mn-ea"/>
              <a:cs typeface="+mn-cs"/>
            </a:endParaRPr>
          </a:p>
          <a:p>
            <a:pPr marL="0" indent="0">
              <a:buFontTx/>
              <a:buNone/>
            </a:pPr>
            <a:r>
              <a:rPr lang="en-US" dirty="0" smtClean="0"/>
              <a:t>In Philippines</a:t>
            </a:r>
            <a:r>
              <a:rPr lang="en-US" baseline="0" dirty="0" smtClean="0"/>
              <a:t> private consumption contracted for 2 consecutive quarters and their nominal policy rates are elevated which imply that they have at least 150bps of cuts of room to cut if growth continues to weaken. </a:t>
            </a:r>
          </a:p>
          <a:p>
            <a:pPr marL="0" indent="0">
              <a:buFontTx/>
              <a:buNone/>
            </a:pPr>
            <a:r>
              <a:rPr lang="en-US" baseline="0" dirty="0" smtClean="0"/>
              <a:t>In their case, 25bps of cuts is really calibrated because I remember waking up to headlines of the BSP hiking rates of 75 </a:t>
            </a:r>
            <a:r>
              <a:rPr lang="en-US" baseline="0" dirty="0" err="1" smtClean="0"/>
              <a:t>bp</a:t>
            </a:r>
            <a:r>
              <a:rPr lang="en-US" baseline="0" dirty="0" smtClean="0"/>
              <a:t> and 50bps in off cycle moves so the current moves are really in the realm of being calibrated.</a:t>
            </a:r>
          </a:p>
          <a:p>
            <a:pPr marL="0" indent="0">
              <a:buFontTx/>
              <a:buNone/>
            </a:pPr>
            <a:r>
              <a:rPr lang="en-US" baseline="0" dirty="0" smtClean="0"/>
              <a:t>The BSP also signaled that there is possibility of more easing in Q4.</a:t>
            </a:r>
          </a:p>
          <a:p>
            <a:pPr marL="0" indent="0">
              <a:buFontTx/>
              <a:buNone/>
            </a:pPr>
            <a:r>
              <a:rPr lang="en-US" baseline="0" dirty="0" smtClean="0"/>
              <a:t>In Korea, the </a:t>
            </a:r>
            <a:r>
              <a:rPr lang="en-US" baseline="0" dirty="0" err="1" smtClean="0"/>
              <a:t>BoK</a:t>
            </a:r>
            <a:r>
              <a:rPr lang="en-US" baseline="0" dirty="0" smtClean="0"/>
              <a:t> kept rates on hold  but has hinted at the possibility of Q4 cut and their inability to pinpoint at which meeting reflects their own constraints such as escalating property prices in Seoul and the authorities are cognizant not to fuel any property asset price bubble. Nonetheless, they epitomized the need to be responsive to market conditions and also nimble to their own conditions and not stick to a pre-defined path.</a:t>
            </a:r>
          </a:p>
          <a:p>
            <a:pPr marL="0" indent="0">
              <a:buFontTx/>
              <a:buNone/>
            </a:pPr>
            <a:r>
              <a:rPr lang="en-US" baseline="0" dirty="0" smtClean="0"/>
              <a:t>Meanwhile, in Indonesia, given the recent rupiah appreciation, Bank  Indonesia also opened up the possibility of easing in Q4 but they signaled their caution by only assuming two fed cuts in 2024 which then </a:t>
            </a:r>
            <a:r>
              <a:rPr lang="en-US" baseline="0" dirty="0" err="1" smtClean="0"/>
              <a:t>implicity</a:t>
            </a:r>
            <a:r>
              <a:rPr lang="en-US" baseline="0" dirty="0" smtClean="0"/>
              <a:t> assumes two or less cuts for Bank Indonesia given that they may not front run and certainly not out cut the Fed.</a:t>
            </a:r>
          </a:p>
          <a:p>
            <a:pPr marL="0" indent="0">
              <a:buFontTx/>
              <a:buNone/>
            </a:pPr>
            <a:r>
              <a:rPr lang="en-US" baseline="0" dirty="0" smtClean="0"/>
              <a:t>The BNM remains at the opposite end of the spectrum given their neutral policy stance and that has aided the MYR outperformance in August. </a:t>
            </a:r>
          </a:p>
          <a:p>
            <a:pPr marL="0" indent="0">
              <a:buFontTx/>
              <a:buNone/>
            </a:pPr>
            <a:r>
              <a:rPr lang="en-US" baseline="0" dirty="0" smtClean="0"/>
              <a:t>As for Thailand, the </a:t>
            </a:r>
            <a:r>
              <a:rPr lang="en-US" baseline="0" dirty="0" err="1" smtClean="0"/>
              <a:t>BoT</a:t>
            </a:r>
            <a:r>
              <a:rPr lang="en-US" baseline="0" dirty="0" smtClean="0"/>
              <a:t> indeed held rates and characterized their policy also as neutral. </a:t>
            </a:r>
            <a:r>
              <a:rPr lang="en-US" b="1" baseline="0" dirty="0" smtClean="0"/>
              <a:t>but</a:t>
            </a:r>
            <a:r>
              <a:rPr lang="en-US" baseline="0" dirty="0" smtClean="0"/>
              <a:t> their warning on tightening financial conditions amid worsening credit quality among household and SME really strikes  a dovish note in my view and as such the </a:t>
            </a:r>
            <a:r>
              <a:rPr lang="en-US" baseline="0" dirty="0" err="1" smtClean="0"/>
              <a:t>BoT</a:t>
            </a:r>
            <a:r>
              <a:rPr lang="en-US" baseline="0" dirty="0" smtClean="0"/>
              <a:t> has some potential to ease in 2025 but only one or two cuts given that their policy rates are only at 2.5%. </a:t>
            </a:r>
            <a:endParaRPr lang="en-US" baseline="0" dirty="0" smtClean="0"/>
          </a:p>
          <a:p>
            <a:pPr marL="0" indent="0">
              <a:buFontTx/>
              <a:buNone/>
            </a:pPr>
            <a:r>
              <a:rPr lang="en-US" baseline="0" dirty="0" smtClean="0"/>
              <a:t>On balance, in our region, </a:t>
            </a:r>
            <a:r>
              <a:rPr lang="en-US" sz="1200" b="1" kern="1200" dirty="0" smtClean="0">
                <a:solidFill>
                  <a:schemeClr val="tx1"/>
                </a:solidFill>
                <a:effectLst/>
                <a:latin typeface="+mn-lt"/>
                <a:ea typeface="+mn-ea"/>
                <a:cs typeface="+mn-cs"/>
              </a:rPr>
              <a:t>rate cut plans</a:t>
            </a:r>
            <a:r>
              <a:rPr lang="en-US" sz="1200" kern="1200" dirty="0" smtClean="0">
                <a:solidFill>
                  <a:schemeClr val="tx1"/>
                </a:solidFill>
                <a:effectLst/>
                <a:latin typeface="+mn-lt"/>
                <a:ea typeface="+mn-ea"/>
                <a:cs typeface="+mn-cs"/>
              </a:rPr>
              <a:t> must be rather fluid</a:t>
            </a:r>
            <a:r>
              <a:rPr lang="en-US" sz="1200" kern="1200" baseline="0" dirty="0" smtClean="0">
                <a:solidFill>
                  <a:schemeClr val="tx1"/>
                </a:solidFill>
                <a:effectLst/>
                <a:latin typeface="+mn-lt"/>
                <a:ea typeface="+mn-ea"/>
                <a:cs typeface="+mn-cs"/>
              </a:rPr>
              <a:t> rather than set in stone so that they are </a:t>
            </a:r>
            <a:r>
              <a:rPr lang="en-US" sz="1200" kern="1200" dirty="0" smtClean="0">
                <a:solidFill>
                  <a:schemeClr val="tx1"/>
                </a:solidFill>
                <a:effectLst/>
                <a:latin typeface="+mn-lt"/>
                <a:ea typeface="+mn-ea"/>
                <a:cs typeface="+mn-cs"/>
              </a:rPr>
              <a:t> </a:t>
            </a:r>
            <a:r>
              <a:rPr lang="en-US" sz="1200" b="1" i="1" kern="1200" dirty="0" smtClean="0">
                <a:solidFill>
                  <a:schemeClr val="tx1"/>
                </a:solidFill>
                <a:effectLst/>
                <a:latin typeface="+mn-lt"/>
                <a:ea typeface="+mn-ea"/>
                <a:cs typeface="+mn-cs"/>
              </a:rPr>
              <a:t>responsive to any flux in market conditions</a:t>
            </a:r>
            <a:r>
              <a:rPr lang="en-US" sz="1200" kern="1200" dirty="0" smtClean="0">
                <a:solidFill>
                  <a:schemeClr val="tx1"/>
                </a:solidFill>
                <a:effectLst/>
                <a:latin typeface="+mn-lt"/>
                <a:ea typeface="+mn-ea"/>
                <a:cs typeface="+mn-cs"/>
              </a:rPr>
              <a:t> and </a:t>
            </a:r>
            <a:r>
              <a:rPr lang="en-US" sz="1200" b="1" i="1" kern="1200" dirty="0" smtClean="0">
                <a:solidFill>
                  <a:schemeClr val="tx1"/>
                </a:solidFill>
                <a:effectLst/>
                <a:latin typeface="+mn-lt"/>
                <a:ea typeface="+mn-ea"/>
                <a:cs typeface="+mn-cs"/>
              </a:rPr>
              <a:t>ready for any remedial interim suspension</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9</a:t>
            </a:fld>
            <a:endParaRPr lang="en-US" dirty="0"/>
          </a:p>
        </p:txBody>
      </p:sp>
    </p:spTree>
    <p:extLst>
      <p:ext uri="{BB962C8B-B14F-4D97-AF65-F5344CB8AC3E}">
        <p14:creationId xmlns:p14="http://schemas.microsoft.com/office/powerpoint/2010/main" val="7305251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12" name="Rectangle 11"/>
          <p:cNvSpPr/>
          <p:nvPr userDrawn="1"/>
        </p:nvSpPr>
        <p:spPr>
          <a:xfrm>
            <a:off x="5657549" y="0"/>
            <a:ext cx="3495779"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FFFFFF"/>
              </a:solidFill>
              <a:ea typeface="Yu Gothic" panose="020B0400000000000000" pitchFamily="34" charset="-128"/>
            </a:endParaRPr>
          </a:p>
        </p:txBody>
      </p:sp>
      <p:sp>
        <p:nvSpPr>
          <p:cNvPr id="9" name="Frame 8"/>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ea typeface="Yu Gothic" panose="020B0400000000000000" pitchFamily="34" charset="-128"/>
            </a:endParaRPr>
          </a:p>
        </p:txBody>
      </p:sp>
      <p:pic>
        <p:nvPicPr>
          <p:cNvPr id="5" name="図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118" y="5090501"/>
            <a:ext cx="2636822" cy="623038"/>
          </a:xfrm>
          <a:prstGeom prst="rect">
            <a:avLst/>
          </a:prstGeom>
        </p:spPr>
      </p:pic>
      <p:sp>
        <p:nvSpPr>
          <p:cNvPr id="2" name="Title 1"/>
          <p:cNvSpPr>
            <a:spLocks noGrp="1"/>
          </p:cNvSpPr>
          <p:nvPr>
            <p:ph type="ctrTitle"/>
          </p:nvPr>
        </p:nvSpPr>
        <p:spPr>
          <a:xfrm>
            <a:off x="481188" y="519439"/>
            <a:ext cx="5164752" cy="2839599"/>
          </a:xfrm>
        </p:spPr>
        <p:txBody>
          <a:bodyPr lIns="336536" tIns="336536" rIns="336536" bIns="168268" anchor="b" anchorCtr="0">
            <a:normAutofit/>
          </a:bodyPr>
          <a:lstStyle>
            <a:lvl1pPr algn="l">
              <a:lnSpc>
                <a:spcPct val="90000"/>
              </a:lnSpc>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481188" y="3359039"/>
            <a:ext cx="5164752" cy="1558317"/>
          </a:xfrm>
          <a:prstGeom prst="rect">
            <a:avLst/>
          </a:prstGeom>
        </p:spPr>
        <p:txBody>
          <a:bodyPr lIns="336536" tIns="168268" rIns="336536" bIns="168268">
            <a:normAutofit/>
          </a:bodyPr>
          <a:lstStyle>
            <a:lvl1pPr marL="0" indent="0" algn="l" defTabSz="315503" rtl="0" eaLnBrk="1" latinLnBrk="0" hangingPunct="1">
              <a:lnSpc>
                <a:spcPct val="100000"/>
              </a:lnSpc>
              <a:spcBef>
                <a:spcPts val="0"/>
              </a:spcBef>
              <a:buNone/>
              <a:defRPr lang="en-US" sz="1125" b="1" kern="1200" spc="0" dirty="0">
                <a:solidFill>
                  <a:schemeClr val="tx1"/>
                </a:solidFill>
                <a:latin typeface="+mn-lt"/>
                <a:ea typeface="Yu Gothic" panose="020B0400000000000000" pitchFamily="34" charset="-128"/>
                <a:cs typeface="+mn-cs"/>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dirty="0"/>
          </a:p>
        </p:txBody>
      </p:sp>
      <p:sp>
        <p:nvSpPr>
          <p:cNvPr id="8" name="Text Placeholder 7"/>
          <p:cNvSpPr>
            <a:spLocks noGrp="1"/>
          </p:cNvSpPr>
          <p:nvPr>
            <p:ph type="body" sz="quarter" idx="10" hasCustomPrompt="1"/>
          </p:nvPr>
        </p:nvSpPr>
        <p:spPr>
          <a:xfrm>
            <a:off x="481188" y="5090502"/>
            <a:ext cx="5164752" cy="623327"/>
          </a:xfrm>
          <a:prstGeom prst="rect">
            <a:avLst/>
          </a:prstGeom>
        </p:spPr>
        <p:txBody>
          <a:bodyPr lIns="336536" tIns="0" rIns="336536" bIns="0" anchor="ctr" anchorCtr="0">
            <a:normAutofit/>
          </a:bodyPr>
          <a:lstStyle>
            <a:lvl1pPr marL="0" indent="0" algn="l" defTabSz="315503" rtl="0" eaLnBrk="1" latinLnBrk="0" hangingPunct="1">
              <a:lnSpc>
                <a:spcPct val="100000"/>
              </a:lnSpc>
              <a:spcBef>
                <a:spcPts val="0"/>
              </a:spcBef>
              <a:buFont typeface="Arial" pitchFamily="34" charset="0"/>
              <a:buNone/>
              <a:defRPr lang="en-US" sz="825" b="0" kern="1200" spc="0" baseline="0" dirty="0">
                <a:solidFill>
                  <a:schemeClr val="tx1"/>
                </a:solidFill>
                <a:latin typeface="+mn-lt"/>
                <a:ea typeface="Yu Gothic" panose="020B0400000000000000" pitchFamily="34" charset="-128"/>
                <a:cs typeface="+mn-cs"/>
              </a:defRPr>
            </a:lvl1pPr>
            <a:lvl2pPr marL="0" indent="0">
              <a:spcBef>
                <a:spcPts val="0"/>
              </a:spcBef>
              <a:buNone/>
              <a:defRPr sz="1050"/>
            </a:lvl2pPr>
            <a:lvl3pPr marL="0" indent="0">
              <a:spcBef>
                <a:spcPts val="0"/>
              </a:spcBef>
              <a:buNone/>
              <a:defRPr sz="1050"/>
            </a:lvl3pPr>
            <a:lvl4pPr marL="0" indent="0">
              <a:spcBef>
                <a:spcPts val="0"/>
              </a:spcBef>
              <a:buNone/>
              <a:defRPr sz="1050"/>
            </a:lvl4pPr>
            <a:lvl5pPr marL="0" indent="0">
              <a:spcBef>
                <a:spcPts val="0"/>
              </a:spcBef>
              <a:buNone/>
              <a:defRPr sz="1050"/>
            </a:lvl5pPr>
          </a:lstStyle>
          <a:p>
            <a:pPr lvl="0"/>
            <a:r>
              <a:rPr lang="en-US" dirty="0"/>
              <a:t>Additional information can go here</a:t>
            </a:r>
          </a:p>
        </p:txBody>
      </p:sp>
      <p:sp>
        <p:nvSpPr>
          <p:cNvPr id="4" name="テキスト ボックス 3">
            <a:extLst>
              <a:ext uri="{FF2B5EF4-FFF2-40B4-BE49-F238E27FC236}">
                <a16:creationId xmlns:a16="http://schemas.microsoft.com/office/drawing/2014/main" id="{A64D35FA-6320-4DEC-8366-4BBB74CB4967}"/>
              </a:ext>
            </a:extLst>
          </p:cNvPr>
          <p:cNvSpPr txBox="1"/>
          <p:nvPr userDrawn="1"/>
        </p:nvSpPr>
        <p:spPr>
          <a:xfrm>
            <a:off x="481188" y="5713829"/>
            <a:ext cx="5164752" cy="623327"/>
          </a:xfrm>
          <a:prstGeom prst="rect">
            <a:avLst/>
          </a:prstGeom>
          <a:noFill/>
        </p:spPr>
        <p:txBody>
          <a:bodyPr wrap="square" lIns="253396" tIns="126698" rIns="253396" bIns="126698" rtlCol="0" anchor="ctr" anchorCtr="0">
            <a:normAutofit/>
          </a:bodyPr>
          <a:lstStyle/>
          <a:p>
            <a:pPr defTabSz="333518"/>
            <a:r>
              <a:rPr lang="en-US" altLang="ja-JP" sz="675" dirty="0">
                <a:solidFill>
                  <a:srgbClr val="000000"/>
                </a:solidFill>
                <a:ea typeface="Yu Gothic" panose="020B0400000000000000" pitchFamily="34" charset="-128"/>
              </a:rPr>
              <a:t>Private and confidential</a:t>
            </a:r>
            <a:endParaRPr kumimoji="1" lang="ja-JP" altLang="en-US" sz="675" dirty="0">
              <a:solidFill>
                <a:srgbClr val="000000"/>
              </a:solidFill>
              <a:ea typeface="Yu Gothic" panose="020B0400000000000000" pitchFamily="34" charset="-128"/>
            </a:endParaRPr>
          </a:p>
        </p:txBody>
      </p:sp>
    </p:spTree>
    <p:extLst>
      <p:ext uri="{BB962C8B-B14F-4D97-AF65-F5344CB8AC3E}">
        <p14:creationId xmlns:p14="http://schemas.microsoft.com/office/powerpoint/2010/main" val="720766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up (3x0) Content">
    <p:spTree>
      <p:nvGrpSpPr>
        <p:cNvPr id="1" name=""/>
        <p:cNvGrpSpPr/>
        <p:nvPr/>
      </p:nvGrpSpPr>
      <p:grpSpPr>
        <a:xfrm>
          <a:off x="0" y="0"/>
          <a:ext cx="0" cy="0"/>
          <a:chOff x="0" y="0"/>
          <a:chExt cx="0" cy="0"/>
        </a:xfrm>
      </p:grpSpPr>
      <p:sp>
        <p:nvSpPr>
          <p:cNvPr id="5" name="Content Placeholder 4"/>
          <p:cNvSpPr>
            <a:spLocks noGrp="1"/>
          </p:cNvSpPr>
          <p:nvPr>
            <p:ph sz="quarter" idx="17"/>
          </p:nvPr>
        </p:nvSpPr>
        <p:spPr>
          <a:xfrm>
            <a:off x="320793"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 name="Content Placeholder 4"/>
          <p:cNvSpPr>
            <a:spLocks noGrp="1"/>
          </p:cNvSpPr>
          <p:nvPr>
            <p:ph sz="quarter" idx="18"/>
          </p:nvPr>
        </p:nvSpPr>
        <p:spPr>
          <a:xfrm>
            <a:off x="3256041"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Content Placeholder 4"/>
          <p:cNvSpPr>
            <a:spLocks noGrp="1"/>
          </p:cNvSpPr>
          <p:nvPr>
            <p:ph sz="quarter" idx="19"/>
          </p:nvPr>
        </p:nvSpPr>
        <p:spPr>
          <a:xfrm>
            <a:off x="6191288"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118737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up (4x0) Content">
    <p:spTree>
      <p:nvGrpSpPr>
        <p:cNvPr id="1" name=""/>
        <p:cNvGrpSpPr/>
        <p:nvPr/>
      </p:nvGrpSpPr>
      <p:grpSpPr>
        <a:xfrm>
          <a:off x="0" y="0"/>
          <a:ext cx="0" cy="0"/>
          <a:chOff x="0" y="0"/>
          <a:chExt cx="0" cy="0"/>
        </a:xfrm>
      </p:grpSpPr>
      <p:sp>
        <p:nvSpPr>
          <p:cNvPr id="5" name="Content Placeholder 4"/>
          <p:cNvSpPr>
            <a:spLocks noGrp="1"/>
          </p:cNvSpPr>
          <p:nvPr>
            <p:ph sz="quarter" idx="18"/>
          </p:nvPr>
        </p:nvSpPr>
        <p:spPr>
          <a:xfrm>
            <a:off x="32079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Content Placeholder 4"/>
          <p:cNvSpPr>
            <a:spLocks noGrp="1"/>
          </p:cNvSpPr>
          <p:nvPr>
            <p:ph sz="quarter" idx="19"/>
          </p:nvPr>
        </p:nvSpPr>
        <p:spPr>
          <a:xfrm>
            <a:off x="251287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2" name="Content Placeholder 4"/>
          <p:cNvSpPr>
            <a:spLocks noGrp="1"/>
          </p:cNvSpPr>
          <p:nvPr>
            <p:ph sz="quarter" idx="20"/>
          </p:nvPr>
        </p:nvSpPr>
        <p:spPr>
          <a:xfrm>
            <a:off x="4704951"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3" name="Content Placeholder 4"/>
          <p:cNvSpPr>
            <a:spLocks noGrp="1"/>
          </p:cNvSpPr>
          <p:nvPr>
            <p:ph sz="quarter" idx="21"/>
          </p:nvPr>
        </p:nvSpPr>
        <p:spPr>
          <a:xfrm>
            <a:off x="6897030"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1893219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debar Right">
    <p:spTree>
      <p:nvGrpSpPr>
        <p:cNvPr id="1" name=""/>
        <p:cNvGrpSpPr/>
        <p:nvPr/>
      </p:nvGrpSpPr>
      <p:grpSpPr>
        <a:xfrm>
          <a:off x="0" y="0"/>
          <a:ext cx="0" cy="0"/>
          <a:chOff x="0" y="0"/>
          <a:chExt cx="0" cy="0"/>
        </a:xfrm>
      </p:grpSpPr>
      <p:sp>
        <p:nvSpPr>
          <p:cNvPr id="5" name="Content Placeholder 4"/>
          <p:cNvSpPr>
            <a:spLocks noGrp="1"/>
          </p:cNvSpPr>
          <p:nvPr>
            <p:ph sz="quarter" idx="18"/>
          </p:nvPr>
        </p:nvSpPr>
        <p:spPr>
          <a:xfrm>
            <a:off x="320793" y="934990"/>
            <a:ext cx="6191287"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9" name="Content Placeholder 4"/>
          <p:cNvSpPr>
            <a:spLocks noGrp="1"/>
          </p:cNvSpPr>
          <p:nvPr>
            <p:ph sz="quarter" idx="21"/>
          </p:nvPr>
        </p:nvSpPr>
        <p:spPr>
          <a:xfrm>
            <a:off x="6897030"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889153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bar Left">
    <p:spTree>
      <p:nvGrpSpPr>
        <p:cNvPr id="1" name=""/>
        <p:cNvGrpSpPr/>
        <p:nvPr/>
      </p:nvGrpSpPr>
      <p:grpSpPr>
        <a:xfrm>
          <a:off x="0" y="0"/>
          <a:ext cx="0" cy="0"/>
          <a:chOff x="0" y="0"/>
          <a:chExt cx="0" cy="0"/>
        </a:xfrm>
      </p:grpSpPr>
      <p:sp>
        <p:nvSpPr>
          <p:cNvPr id="7" name="Content Placeholder 4"/>
          <p:cNvSpPr>
            <a:spLocks noGrp="1"/>
          </p:cNvSpPr>
          <p:nvPr>
            <p:ph sz="quarter" idx="18"/>
          </p:nvPr>
        </p:nvSpPr>
        <p:spPr>
          <a:xfrm>
            <a:off x="2630496" y="934990"/>
            <a:ext cx="6191287"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Content Placeholder 4"/>
          <p:cNvSpPr>
            <a:spLocks noGrp="1"/>
          </p:cNvSpPr>
          <p:nvPr>
            <p:ph sz="quarter" idx="21"/>
          </p:nvPr>
        </p:nvSpPr>
        <p:spPr>
          <a:xfrm>
            <a:off x="32079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799400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6" name="Content Placeholder 2"/>
          <p:cNvSpPr>
            <a:spLocks noGrp="1"/>
          </p:cNvSpPr>
          <p:nvPr>
            <p:ph idx="1"/>
          </p:nvPr>
        </p:nvSpPr>
        <p:spPr>
          <a:xfrm>
            <a:off x="320793"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13" name="Content Placeholder 2"/>
          <p:cNvSpPr>
            <a:spLocks noGrp="1"/>
          </p:cNvSpPr>
          <p:nvPr>
            <p:ph idx="13"/>
          </p:nvPr>
        </p:nvSpPr>
        <p:spPr>
          <a:xfrm>
            <a:off x="3256041"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14" name="Content Placeholder 2"/>
          <p:cNvSpPr>
            <a:spLocks noGrp="1"/>
          </p:cNvSpPr>
          <p:nvPr>
            <p:ph idx="14"/>
          </p:nvPr>
        </p:nvSpPr>
        <p:spPr>
          <a:xfrm>
            <a:off x="6191288"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ea typeface="Yu Gothic" panose="020B0400000000000000" pitchFamily="34" charset="-128"/>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31004830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latin typeface="Arial Narrow" panose="020B0606020202030204" pitchFamily="34" charset="0"/>
              </a:defRPr>
            </a:lvl1pPr>
          </a:lstStyle>
          <a:p>
            <a:r>
              <a:rPr lang="ja-JP" altLang="en-US"/>
              <a:t>マスター タイトルの書式設定</a:t>
            </a:r>
            <a:endParaRPr lang="en-US" dirty="0"/>
          </a:p>
        </p:txBody>
      </p:sp>
    </p:spTree>
    <p:extLst>
      <p:ext uri="{BB962C8B-B14F-4D97-AF65-F5344CB8AC3E}">
        <p14:creationId xmlns:p14="http://schemas.microsoft.com/office/powerpoint/2010/main" val="1363364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12" name="Rectangle 11"/>
          <p:cNvSpPr/>
          <p:nvPr userDrawn="1"/>
        </p:nvSpPr>
        <p:spPr>
          <a:xfrm>
            <a:off x="5657549" y="0"/>
            <a:ext cx="3495779"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sp>
        <p:nvSpPr>
          <p:cNvPr id="9" name="Frame 8"/>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latin typeface="Yu Gothic" panose="020B0400000000000000" pitchFamily="34" charset="-128"/>
              <a:ea typeface="Yu Gothic" panose="020B0400000000000000" pitchFamily="34" charset="-128"/>
            </a:endParaRPr>
          </a:p>
        </p:txBody>
      </p:sp>
      <p:sp>
        <p:nvSpPr>
          <p:cNvPr id="2" name="Title 1"/>
          <p:cNvSpPr>
            <a:spLocks noGrp="1"/>
          </p:cNvSpPr>
          <p:nvPr>
            <p:ph type="ctrTitle"/>
          </p:nvPr>
        </p:nvSpPr>
        <p:spPr>
          <a:xfrm>
            <a:off x="481188" y="519439"/>
            <a:ext cx="5164752" cy="2839599"/>
          </a:xfrm>
        </p:spPr>
        <p:txBody>
          <a:bodyPr lIns="336536" tIns="336536" rIns="336536" bIns="168268" anchor="b" anchorCtr="0">
            <a:normAutofit/>
          </a:bodyPr>
          <a:lstStyle>
            <a:lvl1pPr algn="l">
              <a:lnSpc>
                <a:spcPct val="90000"/>
              </a:lnSpc>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481188" y="3359039"/>
            <a:ext cx="5164752" cy="1558317"/>
          </a:xfrm>
          <a:prstGeom prst="rect">
            <a:avLst/>
          </a:prstGeom>
        </p:spPr>
        <p:txBody>
          <a:bodyPr lIns="336536" tIns="168268" rIns="336536" bIns="168268">
            <a:normAutofit/>
          </a:bodyPr>
          <a:lstStyle>
            <a:lvl1pPr marL="0" indent="0" algn="l" defTabSz="315503" rtl="0" eaLnBrk="1" latinLnBrk="0" hangingPunct="1">
              <a:lnSpc>
                <a:spcPct val="100000"/>
              </a:lnSpc>
              <a:spcBef>
                <a:spcPts val="0"/>
              </a:spcBef>
              <a:buNone/>
              <a:defRPr lang="en-US" sz="1125" b="1" kern="1200" spc="0" dirty="0">
                <a:solidFill>
                  <a:schemeClr val="tx1"/>
                </a:solidFill>
                <a:latin typeface="+mn-lt"/>
                <a:ea typeface="Yu Gothic" panose="020B0400000000000000" pitchFamily="34" charset="-128"/>
                <a:cs typeface="+mn-cs"/>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dirty="0"/>
          </a:p>
        </p:txBody>
      </p:sp>
      <p:sp>
        <p:nvSpPr>
          <p:cNvPr id="8" name="Text Placeholder 7"/>
          <p:cNvSpPr>
            <a:spLocks noGrp="1"/>
          </p:cNvSpPr>
          <p:nvPr>
            <p:ph type="body" sz="quarter" idx="10" hasCustomPrompt="1"/>
          </p:nvPr>
        </p:nvSpPr>
        <p:spPr>
          <a:xfrm>
            <a:off x="481188" y="5090502"/>
            <a:ext cx="5164752" cy="623327"/>
          </a:xfrm>
          <a:prstGeom prst="rect">
            <a:avLst/>
          </a:prstGeom>
        </p:spPr>
        <p:txBody>
          <a:bodyPr lIns="336536" tIns="0" rIns="336536" bIns="0" anchor="ctr" anchorCtr="0">
            <a:normAutofit/>
          </a:bodyPr>
          <a:lstStyle>
            <a:lvl1pPr marL="0" indent="0" algn="l" defTabSz="315503" rtl="0" eaLnBrk="1" latinLnBrk="0" hangingPunct="1">
              <a:lnSpc>
                <a:spcPct val="100000"/>
              </a:lnSpc>
              <a:spcBef>
                <a:spcPts val="0"/>
              </a:spcBef>
              <a:buFont typeface="Arial" pitchFamily="34" charset="0"/>
              <a:buNone/>
              <a:defRPr lang="en-US" sz="825" b="0" kern="1200" spc="0" baseline="0" dirty="0">
                <a:solidFill>
                  <a:schemeClr val="tx1"/>
                </a:solidFill>
                <a:latin typeface="+mn-lt"/>
                <a:ea typeface="Yu Gothic" panose="020B0400000000000000" pitchFamily="34" charset="-128"/>
                <a:cs typeface="+mn-cs"/>
              </a:defRPr>
            </a:lvl1pPr>
            <a:lvl2pPr marL="0" indent="0">
              <a:spcBef>
                <a:spcPts val="0"/>
              </a:spcBef>
              <a:buNone/>
              <a:defRPr sz="1050"/>
            </a:lvl2pPr>
            <a:lvl3pPr marL="0" indent="0">
              <a:spcBef>
                <a:spcPts val="0"/>
              </a:spcBef>
              <a:buNone/>
              <a:defRPr sz="1050"/>
            </a:lvl3pPr>
            <a:lvl4pPr marL="0" indent="0">
              <a:spcBef>
                <a:spcPts val="0"/>
              </a:spcBef>
              <a:buNone/>
              <a:defRPr sz="1050"/>
            </a:lvl4pPr>
            <a:lvl5pPr marL="0" indent="0">
              <a:spcBef>
                <a:spcPts val="0"/>
              </a:spcBef>
              <a:buNone/>
              <a:defRPr sz="1050"/>
            </a:lvl5pPr>
          </a:lstStyle>
          <a:p>
            <a:pPr lvl="0"/>
            <a:r>
              <a:rPr lang="en-US" dirty="0"/>
              <a:t>Additional information can go here</a:t>
            </a:r>
          </a:p>
        </p:txBody>
      </p:sp>
      <p:sp>
        <p:nvSpPr>
          <p:cNvPr id="4" name="テキスト ボックス 3">
            <a:extLst>
              <a:ext uri="{FF2B5EF4-FFF2-40B4-BE49-F238E27FC236}">
                <a16:creationId xmlns:a16="http://schemas.microsoft.com/office/drawing/2014/main" id="{A64D35FA-6320-4DEC-8366-4BBB74CB4967}"/>
              </a:ext>
            </a:extLst>
          </p:cNvPr>
          <p:cNvSpPr txBox="1"/>
          <p:nvPr userDrawn="1"/>
        </p:nvSpPr>
        <p:spPr>
          <a:xfrm>
            <a:off x="481188" y="5713829"/>
            <a:ext cx="5164752" cy="623327"/>
          </a:xfrm>
          <a:prstGeom prst="rect">
            <a:avLst/>
          </a:prstGeom>
          <a:noFill/>
        </p:spPr>
        <p:txBody>
          <a:bodyPr wrap="square" lIns="253396" tIns="126698" rIns="253396" bIns="126698" rtlCol="0" anchor="ctr" anchorCtr="0">
            <a:normAutofit/>
          </a:bodyPr>
          <a:lstStyle/>
          <a:p>
            <a:pPr defTabSz="333518"/>
            <a:r>
              <a:rPr lang="en-US" altLang="ja-JP" sz="675" dirty="0">
                <a:solidFill>
                  <a:srgbClr val="000000"/>
                </a:solidFill>
                <a:ea typeface="Yu Gothic" panose="020B0400000000000000" pitchFamily="34" charset="-128"/>
              </a:rPr>
              <a:t>Private and confidential</a:t>
            </a:r>
            <a:endParaRPr kumimoji="1" lang="ja-JP" altLang="en-US" sz="675" dirty="0">
              <a:solidFill>
                <a:srgbClr val="000000"/>
              </a:solidFill>
              <a:ea typeface="Yu Gothic" panose="020B0400000000000000" pitchFamily="34" charset="-128"/>
            </a:endParaRPr>
          </a:p>
        </p:txBody>
      </p:sp>
      <p:pic>
        <p:nvPicPr>
          <p:cNvPr id="10" name="図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118" y="5090501"/>
            <a:ext cx="2636822" cy="623038"/>
          </a:xfrm>
          <a:prstGeom prst="rect">
            <a:avLst/>
          </a:prstGeom>
        </p:spPr>
      </p:pic>
    </p:spTree>
    <p:extLst>
      <p:ext uri="{BB962C8B-B14F-4D97-AF65-F5344CB8AC3E}">
        <p14:creationId xmlns:p14="http://schemas.microsoft.com/office/powerpoint/2010/main" val="11751386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a:prstGeom prst="rect">
            <a:avLst/>
          </a:prstGeom>
        </p:spPr>
        <p:txBody>
          <a:bodyPr/>
          <a:lstStyle/>
          <a:p>
            <a:r>
              <a:rPr lang="en-US"/>
              <a:t>Click to edit Master title style</a:t>
            </a:r>
            <a:endParaRPr lang="en-SG"/>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327302" indent="0" algn="ctr">
              <a:buNone/>
              <a:defRPr>
                <a:solidFill>
                  <a:schemeClr val="tx1">
                    <a:tint val="75000"/>
                  </a:schemeClr>
                </a:solidFill>
              </a:defRPr>
            </a:lvl2pPr>
            <a:lvl3pPr marL="654605" indent="0" algn="ctr">
              <a:buNone/>
              <a:defRPr>
                <a:solidFill>
                  <a:schemeClr val="tx1">
                    <a:tint val="75000"/>
                  </a:schemeClr>
                </a:solidFill>
              </a:defRPr>
            </a:lvl3pPr>
            <a:lvl4pPr marL="981906" indent="0" algn="ctr">
              <a:buNone/>
              <a:defRPr>
                <a:solidFill>
                  <a:schemeClr val="tx1">
                    <a:tint val="75000"/>
                  </a:schemeClr>
                </a:solidFill>
              </a:defRPr>
            </a:lvl4pPr>
            <a:lvl5pPr marL="1309208" indent="0" algn="ctr">
              <a:buNone/>
              <a:defRPr>
                <a:solidFill>
                  <a:schemeClr val="tx1">
                    <a:tint val="75000"/>
                  </a:schemeClr>
                </a:solidFill>
              </a:defRPr>
            </a:lvl5pPr>
            <a:lvl6pPr marL="1636510" indent="0" algn="ctr">
              <a:buNone/>
              <a:defRPr>
                <a:solidFill>
                  <a:schemeClr val="tx1">
                    <a:tint val="75000"/>
                  </a:schemeClr>
                </a:solidFill>
              </a:defRPr>
            </a:lvl6pPr>
            <a:lvl7pPr marL="1963813" indent="0" algn="ctr">
              <a:buNone/>
              <a:defRPr>
                <a:solidFill>
                  <a:schemeClr val="tx1">
                    <a:tint val="75000"/>
                  </a:schemeClr>
                </a:solidFill>
              </a:defRPr>
            </a:lvl7pPr>
            <a:lvl8pPr marL="2291114" indent="0" algn="ctr">
              <a:buNone/>
              <a:defRPr>
                <a:solidFill>
                  <a:schemeClr val="tx1">
                    <a:tint val="75000"/>
                  </a:schemeClr>
                </a:solidFill>
              </a:defRPr>
            </a:lvl8pPr>
            <a:lvl9pPr marL="2618417" indent="0" algn="ctr">
              <a:buNone/>
              <a:defRPr>
                <a:solidFill>
                  <a:schemeClr val="tx1">
                    <a:tint val="75000"/>
                  </a:schemeClr>
                </a:solidFill>
              </a:defRPr>
            </a:lvl9pPr>
          </a:lstStyle>
          <a:p>
            <a:r>
              <a:rPr lang="en-US"/>
              <a:t>Click to edit Master subtitle style</a:t>
            </a:r>
            <a:endParaRPr lang="en-SG"/>
          </a:p>
        </p:txBody>
      </p:sp>
      <p:sp>
        <p:nvSpPr>
          <p:cNvPr id="4" name="Date Placeholder 3"/>
          <p:cNvSpPr>
            <a:spLocks noGrp="1"/>
          </p:cNvSpPr>
          <p:nvPr>
            <p:ph type="dt" sz="half" idx="10"/>
          </p:nvPr>
        </p:nvSpPr>
        <p:spPr>
          <a:xfrm>
            <a:off x="457200" y="6356353"/>
            <a:ext cx="2133600" cy="365125"/>
          </a:xfrm>
          <a:prstGeom prst="rect">
            <a:avLst/>
          </a:prstGeom>
        </p:spPr>
        <p:txBody>
          <a:bodyPr lIns="87281" tIns="43640" rIns="87281" bIns="43640"/>
          <a:lstStyle/>
          <a:p>
            <a:fld id="{A8E8F01A-0FC0-452A-BF5A-BA581EAC273F}" type="datetimeFigureOut">
              <a:rPr lang="en-SG">
                <a:solidFill>
                  <a:srgbClr val="000000"/>
                </a:solidFill>
              </a:rPr>
              <a:pPr/>
              <a:t>27/8/2024</a:t>
            </a:fld>
            <a:endParaRPr lang="en-SG">
              <a:solidFill>
                <a:srgbClr val="000000"/>
              </a:solidFill>
            </a:endParaRPr>
          </a:p>
        </p:txBody>
      </p:sp>
      <p:sp>
        <p:nvSpPr>
          <p:cNvPr id="5" name="Footer Placeholder 4"/>
          <p:cNvSpPr>
            <a:spLocks noGrp="1"/>
          </p:cNvSpPr>
          <p:nvPr>
            <p:ph type="ftr" sz="quarter" idx="11"/>
          </p:nvPr>
        </p:nvSpPr>
        <p:spPr>
          <a:xfrm>
            <a:off x="3124201" y="6356353"/>
            <a:ext cx="2895600" cy="365125"/>
          </a:xfrm>
          <a:prstGeom prst="rect">
            <a:avLst/>
          </a:prstGeom>
        </p:spPr>
        <p:txBody>
          <a:bodyPr lIns="87281" tIns="43640" rIns="87281" bIns="43640"/>
          <a:lstStyle/>
          <a:p>
            <a:endParaRPr lang="en-SG">
              <a:solidFill>
                <a:srgbClr val="000000"/>
              </a:solidFill>
            </a:endParaRPr>
          </a:p>
        </p:txBody>
      </p:sp>
      <p:sp>
        <p:nvSpPr>
          <p:cNvPr id="6" name="Slide Number Placeholder 5"/>
          <p:cNvSpPr>
            <a:spLocks noGrp="1"/>
          </p:cNvSpPr>
          <p:nvPr>
            <p:ph type="sldNum" sz="quarter" idx="12"/>
          </p:nvPr>
        </p:nvSpPr>
        <p:spPr>
          <a:xfrm>
            <a:off x="6553201" y="6356353"/>
            <a:ext cx="2133600" cy="365125"/>
          </a:xfrm>
          <a:prstGeom prst="rect">
            <a:avLst/>
          </a:prstGeom>
        </p:spPr>
        <p:txBody>
          <a:bodyPr lIns="87281" tIns="43640" rIns="87281" bIns="43640"/>
          <a:lstStyle/>
          <a:p>
            <a:fld id="{A5E42981-E6EF-4366-B448-8ED5FE988104}" type="slidenum">
              <a:rPr lang="en-SG">
                <a:solidFill>
                  <a:srgbClr val="000000"/>
                </a:solidFill>
              </a:rPr>
              <a:pPr/>
              <a:t>‹#›</a:t>
            </a:fld>
            <a:endParaRPr lang="en-SG">
              <a:solidFill>
                <a:srgbClr val="000000"/>
              </a:solidFill>
            </a:endParaRPr>
          </a:p>
        </p:txBody>
      </p:sp>
    </p:spTree>
    <p:extLst>
      <p:ext uri="{BB962C8B-B14F-4D97-AF65-F5344CB8AC3E}">
        <p14:creationId xmlns:p14="http://schemas.microsoft.com/office/powerpoint/2010/main" val="322433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6" name="Content Placeholder 2"/>
          <p:cNvSpPr>
            <a:spLocks noGrp="1"/>
          </p:cNvSpPr>
          <p:nvPr>
            <p:ph idx="1"/>
          </p:nvPr>
        </p:nvSpPr>
        <p:spPr>
          <a:xfrm>
            <a:off x="320793" y="934990"/>
            <a:ext cx="4041980" cy="5506052"/>
          </a:xfrm>
          <a:prstGeom prst="rect">
            <a:avLst/>
          </a:prstGeom>
        </p:spPr>
        <p:txBody>
          <a:bodyPr/>
          <a:lstStyle>
            <a:lvl1pPr marL="157751" indent="-157751" defTabSz="315503">
              <a:spcBef>
                <a:spcPts val="828"/>
              </a:spcBef>
              <a:buFont typeface="+mj-lt"/>
              <a:buAutoNum type="arabicPeriod"/>
              <a:tabLst>
                <a:tab pos="2524019" algn="r"/>
              </a:tabLst>
              <a:defRPr>
                <a:latin typeface="+mn-lt"/>
              </a:defRPr>
            </a:lvl1pPr>
            <a:lvl2pPr marL="157751" indent="0" defTabSz="315503">
              <a:buNone/>
              <a:tabLst>
                <a:tab pos="2524019" algn="r"/>
              </a:tabLst>
              <a:defRPr sz="975">
                <a:latin typeface="+mn-lt"/>
              </a:defRPr>
            </a:lvl2pPr>
            <a:lvl3pPr marL="157751" indent="0" defTabSz="315503">
              <a:buFont typeface="Courier New" panose="02070309020205020404" pitchFamily="49" charset="0"/>
              <a:buNone/>
              <a:tabLst>
                <a:tab pos="2524019" algn="r"/>
              </a:tabLst>
              <a:defRPr sz="975">
                <a:latin typeface="+mn-lt"/>
              </a:defRPr>
            </a:lvl3pPr>
            <a:lvl4pPr marL="157751" indent="0" defTabSz="315503">
              <a:buFont typeface="Arial" panose="020B0604020202020204" pitchFamily="34" charset="0"/>
              <a:buNone/>
              <a:tabLst>
                <a:tab pos="2524019" algn="r"/>
              </a:tabLst>
              <a:defRPr sz="975">
                <a:latin typeface="+mn-lt"/>
              </a:defRPr>
            </a:lvl4pPr>
            <a:lvl5pPr marL="157751" indent="0" defTabSz="315503">
              <a:buFont typeface="Wingdings" panose="05000000000000000000" pitchFamily="2" charset="2"/>
              <a:buNone/>
              <a:tabLst>
                <a:tab pos="2524019" algn="r"/>
              </a:tabLst>
              <a:defRPr sz="975">
                <a:latin typeface="+mn-lt"/>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12" name="Content Placeholder 2"/>
          <p:cNvSpPr>
            <a:spLocks noGrp="1"/>
          </p:cNvSpPr>
          <p:nvPr>
            <p:ph idx="13"/>
          </p:nvPr>
        </p:nvSpPr>
        <p:spPr>
          <a:xfrm>
            <a:off x="4779802" y="934990"/>
            <a:ext cx="4041980" cy="5506052"/>
          </a:xfrm>
          <a:prstGeom prst="rect">
            <a:avLst/>
          </a:prstGeom>
        </p:spPr>
        <p:txBody>
          <a:bodyPr/>
          <a:lstStyle>
            <a:lvl1pPr marL="157751" indent="-157751" defTabSz="315503">
              <a:spcBef>
                <a:spcPts val="828"/>
              </a:spcBef>
              <a:buFont typeface="+mj-lt"/>
              <a:buAutoNum type="arabicPeriod"/>
              <a:tabLst>
                <a:tab pos="2524019" algn="r"/>
              </a:tabLst>
              <a:defRPr>
                <a:latin typeface="+mn-lt"/>
              </a:defRPr>
            </a:lvl1pPr>
            <a:lvl2pPr marL="157751" indent="0" defTabSz="315503">
              <a:buNone/>
              <a:tabLst>
                <a:tab pos="2524019" algn="r"/>
              </a:tabLst>
              <a:defRPr sz="975">
                <a:latin typeface="+mn-lt"/>
              </a:defRPr>
            </a:lvl2pPr>
            <a:lvl3pPr marL="157751" indent="0" defTabSz="315503">
              <a:buFont typeface="Courier New" panose="02070309020205020404" pitchFamily="49" charset="0"/>
              <a:buNone/>
              <a:tabLst>
                <a:tab pos="2524019" algn="r"/>
              </a:tabLst>
              <a:defRPr sz="975">
                <a:latin typeface="+mn-lt"/>
              </a:defRPr>
            </a:lvl3pPr>
            <a:lvl4pPr marL="157751" indent="0" defTabSz="315503">
              <a:buFont typeface="Arial" panose="020B0604020202020204" pitchFamily="34" charset="0"/>
              <a:buNone/>
              <a:tabLst>
                <a:tab pos="2524019" algn="r"/>
              </a:tabLst>
              <a:defRPr sz="975">
                <a:latin typeface="+mn-lt"/>
              </a:defRPr>
            </a:lvl4pPr>
            <a:lvl5pPr marL="157751" indent="0" defTabSz="315503">
              <a:buFont typeface="Wingdings" panose="05000000000000000000" pitchFamily="2" charset="2"/>
              <a:buNone/>
              <a:tabLst>
                <a:tab pos="2524019" algn="r"/>
              </a:tabLst>
              <a:defRPr sz="975">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3" name="Title 2"/>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590127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p:spTree>
      <p:nvGrpSpPr>
        <p:cNvPr id="1" name=""/>
        <p:cNvGrpSpPr/>
        <p:nvPr/>
      </p:nvGrpSpPr>
      <p:grpSpPr>
        <a:xfrm>
          <a:off x="0" y="0"/>
          <a:ext cx="0" cy="0"/>
          <a:chOff x="0" y="0"/>
          <a:chExt cx="0" cy="0"/>
        </a:xfrm>
      </p:grpSpPr>
      <p:sp>
        <p:nvSpPr>
          <p:cNvPr id="9" name="Rectangle 8"/>
          <p:cNvSpPr/>
          <p:nvPr userDrawn="1"/>
        </p:nvSpPr>
        <p:spPr>
          <a:xfrm>
            <a:off x="2" y="0"/>
            <a:ext cx="5657547"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402" tIns="126201" rIns="252402" bIns="252402"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cxnSp>
        <p:nvCxnSpPr>
          <p:cNvPr id="7" name="Straight Connector 6"/>
          <p:cNvCxnSpPr/>
          <p:nvPr userDrawn="1"/>
        </p:nvCxnSpPr>
        <p:spPr>
          <a:xfrm>
            <a:off x="457200" y="6400800"/>
            <a:ext cx="8229600" cy="0"/>
          </a:xfrm>
          <a:prstGeom prst="line">
            <a:avLst/>
          </a:prstGeom>
          <a:ln w="6350">
            <a:solidFill>
              <a:srgbClr val="404040"/>
            </a:solidFill>
          </a:ln>
          <a:effectLst/>
        </p:spPr>
        <p:style>
          <a:lnRef idx="2">
            <a:schemeClr val="accent1"/>
          </a:lnRef>
          <a:fillRef idx="0">
            <a:schemeClr val="accent1"/>
          </a:fillRef>
          <a:effectRef idx="1">
            <a:schemeClr val="accent1"/>
          </a:effectRef>
          <a:fontRef idx="minor">
            <a:schemeClr val="tx1"/>
          </a:fontRef>
        </p:style>
      </p:cxnSp>
      <p:sp>
        <p:nvSpPr>
          <p:cNvPr id="8" name="Rectangle 7"/>
          <p:cNvSpPr/>
          <p:nvPr userDrawn="1"/>
        </p:nvSpPr>
        <p:spPr bwMode="gray">
          <a:xfrm>
            <a:off x="8229600" y="6492240"/>
            <a:ext cx="914400" cy="36576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lIns="66704" tIns="33352" rIns="66704" bIns="33352"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sp>
        <p:nvSpPr>
          <p:cNvPr id="13" name="Frame 12"/>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latin typeface="Yu Gothic" panose="020B0400000000000000" pitchFamily="34" charset="-128"/>
              <a:ea typeface="Yu Gothic" panose="020B0400000000000000" pitchFamily="34" charset="-128"/>
            </a:endParaRPr>
          </a:p>
        </p:txBody>
      </p:sp>
      <p:sp>
        <p:nvSpPr>
          <p:cNvPr id="10" name="Title 1"/>
          <p:cNvSpPr>
            <a:spLocks noGrp="1"/>
          </p:cNvSpPr>
          <p:nvPr>
            <p:ph type="ctrTitle"/>
          </p:nvPr>
        </p:nvSpPr>
        <p:spPr>
          <a:xfrm>
            <a:off x="481188" y="519439"/>
            <a:ext cx="5164752" cy="2839599"/>
          </a:xfrm>
        </p:spPr>
        <p:txBody>
          <a:bodyPr lIns="336536" tIns="336536" rIns="336536" bIns="168268" anchor="b" anchorCtr="0">
            <a:normAutofit/>
          </a:bodyPr>
          <a:lstStyle>
            <a:lvl1pPr marL="0" algn="l" defTabSz="315503" rtl="0" eaLnBrk="1" latinLnBrk="0" hangingPunct="1">
              <a:lnSpc>
                <a:spcPct val="90000"/>
              </a:lnSpc>
              <a:spcBef>
                <a:spcPct val="0"/>
              </a:spcBef>
              <a:buNone/>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11" name="Subtitle 2"/>
          <p:cNvSpPr>
            <a:spLocks noGrp="1"/>
          </p:cNvSpPr>
          <p:nvPr>
            <p:ph type="subTitle" idx="1" hasCustomPrompt="1"/>
          </p:nvPr>
        </p:nvSpPr>
        <p:spPr>
          <a:xfrm>
            <a:off x="481188" y="3359038"/>
            <a:ext cx="5164752" cy="2978116"/>
          </a:xfrm>
          <a:prstGeom prst="rect">
            <a:avLst/>
          </a:prstGeom>
        </p:spPr>
        <p:txBody>
          <a:bodyPr lIns="336536" tIns="168268" rIns="336536" bIns="336536">
            <a:noAutofit/>
          </a:bodyPr>
          <a:lstStyle>
            <a:lvl1pPr marL="0" indent="0" algn="l">
              <a:lnSpc>
                <a:spcPct val="100000"/>
              </a:lnSpc>
              <a:spcBef>
                <a:spcPts val="0"/>
              </a:spcBef>
              <a:buNone/>
              <a:defRPr sz="1125" b="1">
                <a:solidFill>
                  <a:schemeClr val="tx1"/>
                </a:solidFill>
                <a:latin typeface="+mn-lt"/>
                <a:ea typeface="Yu Gothic" panose="020B0400000000000000" pitchFamily="34" charset="-128"/>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dirty="0"/>
              <a:t>マスター サブタイトルの書式設定</a:t>
            </a:r>
            <a:endParaRPr lang="en-US" dirty="0"/>
          </a:p>
        </p:txBody>
      </p:sp>
    </p:spTree>
    <p:extLst>
      <p:ext uri="{BB962C8B-B14F-4D97-AF65-F5344CB8AC3E}">
        <p14:creationId xmlns:p14="http://schemas.microsoft.com/office/powerpoint/2010/main" val="1730121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Bullet List">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320793" y="934990"/>
            <a:ext cx="8500990" cy="5506052"/>
          </a:xfrm>
          <a:prstGeom prst="rect">
            <a:avLst/>
          </a:prstGeom>
        </p:spPr>
        <p:txBody>
          <a:bodyPr/>
          <a:lstStyle>
            <a:lvl1pPr marL="157751" indent="-157751">
              <a:buFont typeface="Wingdings 2" panose="05020102010507070707" pitchFamily="18" charset="2"/>
              <a:buChar char=""/>
              <a:defRPr>
                <a:latin typeface="+mn-lt"/>
              </a:defRPr>
            </a:lvl1pPr>
            <a:lvl2pPr marL="314408" marR="0"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baseline="0">
                <a:latin typeface="+mn-lt"/>
              </a:defRPr>
            </a:lvl2pPr>
            <a:lvl3pPr marL="472158" marR="0"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latin typeface="+mn-lt"/>
              </a:defRPr>
            </a:lvl3pPr>
            <a:lvl4pPr marL="629909" marR="0"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latin typeface="+mn-lt"/>
              </a:defRPr>
            </a:lvl4pPr>
            <a:lvl5pPr marL="788756" marR="0"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latin typeface="+mn-lt"/>
              </a:defRPr>
            </a:lvl5pPr>
          </a:lstStyle>
          <a:p>
            <a:pPr lvl="0"/>
            <a:r>
              <a:rPr lang="ja-JP" altLang="en-US" dirty="0"/>
              <a:t>マスター テキストの書式設定</a:t>
            </a:r>
          </a:p>
          <a:p>
            <a:pPr marL="314408" marR="0" lvl="1"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a:pP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975" b="0" i="0" u="none" strike="noStrike" kern="1200" cap="none" spc="0" normalizeH="0" baseline="0" noProof="0" dirty="0">
                <a:ln>
                  <a:noFill/>
                </a:ln>
                <a:solidFill>
                  <a:srgbClr val="000000"/>
                </a:solidFill>
                <a:effectLst/>
                <a:uLnTx/>
                <a:uFillTx/>
                <a:latin typeface="+mn-lt"/>
                <a:ea typeface="MS PGothic"/>
                <a:cs typeface="+mn-cs"/>
              </a:rPr>
              <a:t>2 </a:t>
            </a: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472158" marR="0" lvl="2"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3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629909" marR="0" lvl="3"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4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788756" marR="0" lvl="4"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5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p:txBody>
      </p:sp>
      <p:sp>
        <p:nvSpPr>
          <p:cNvPr id="3" name="Title 2"/>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3228931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Numbered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Narrow" panose="020B0606020202030204" pitchFamily="34" charset="0"/>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320793" y="934990"/>
            <a:ext cx="8500990" cy="5506052"/>
          </a:xfrm>
          <a:prstGeom prst="rect">
            <a:avLst/>
          </a:prstGeom>
        </p:spPr>
        <p:txBody>
          <a:bodyPr/>
          <a:lstStyle>
            <a:lvl1pPr marL="199380" indent="-199380">
              <a:buFont typeface="+mj-lt"/>
              <a:buAutoNum type="arabicPeriod"/>
              <a:defRPr lang="en-US" dirty="0">
                <a:latin typeface="+mn-lt"/>
              </a:defRPr>
            </a:lvl1pPr>
            <a:lvl2pPr marL="357131" indent="-157751">
              <a:buFont typeface="+mj-lt"/>
              <a:buAutoNum type="alphaUcPeriod"/>
              <a:defRPr>
                <a:latin typeface="+mn-lt"/>
              </a:defRPr>
            </a:lvl2pPr>
            <a:lvl3pPr marL="514883" indent="-157751">
              <a:buFont typeface="+mj-lt"/>
              <a:buAutoNum type="arabicParenR"/>
              <a:defRPr>
                <a:latin typeface="+mn-lt"/>
              </a:defRPr>
            </a:lvl3pPr>
            <a:lvl4pPr marL="672633" indent="-157751">
              <a:buFont typeface="+mj-lt"/>
              <a:buAutoNum type="alphaLcParenR"/>
              <a:defRPr>
                <a:latin typeface="+mn-lt"/>
              </a:defRPr>
            </a:lvl4pPr>
            <a:lvl5pPr marL="788756" indent="-118313">
              <a:buFont typeface="+mj-lt"/>
              <a:buAutoNum type="romanLcPeriod"/>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1976803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up (2x0) Content">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320793" y="934990"/>
            <a:ext cx="4041980" cy="5506052"/>
          </a:xfrm>
        </p:spPr>
        <p:txBody>
          <a:bodyPr/>
          <a:lstStyle>
            <a:lvl1pPr marL="157751" indent="-157751">
              <a:defRPr>
                <a:latin typeface="+mn-lt"/>
              </a:defRPr>
            </a:lvl1pPr>
            <a:lvl2pPr marL="314408" indent="-157751">
              <a:tabLst/>
              <a:defRPr>
                <a:latin typeface="+mn-lt"/>
              </a:defRPr>
            </a:lvl2pPr>
            <a:lvl3pPr marL="472158" indent="-157751">
              <a:defRPr>
                <a:latin typeface="+mn-lt"/>
              </a:defRPr>
            </a:lvl3pPr>
            <a:lvl4pPr marL="629909" indent="-157751">
              <a:defRPr>
                <a:latin typeface="+mn-lt"/>
              </a:defRPr>
            </a:lvl4pPr>
            <a:lvl5pPr marL="788756" indent="-158847">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9" name="Content Placeholder 3"/>
          <p:cNvSpPr>
            <a:spLocks noGrp="1"/>
          </p:cNvSpPr>
          <p:nvPr>
            <p:ph sz="quarter" idx="14"/>
          </p:nvPr>
        </p:nvSpPr>
        <p:spPr>
          <a:xfrm>
            <a:off x="4779802" y="934990"/>
            <a:ext cx="4041980" cy="5506052"/>
          </a:xfrm>
        </p:spPr>
        <p:txBody>
          <a:bodyPr/>
          <a:lstStyle>
            <a:lvl1pPr marL="157751" indent="-157751">
              <a:defRPr>
                <a:latin typeface="+mn-lt"/>
              </a:defRPr>
            </a:lvl1pPr>
            <a:lvl2pPr marL="314408" indent="-157751">
              <a:defRPr>
                <a:latin typeface="+mn-lt"/>
              </a:defRPr>
            </a:lvl2pPr>
            <a:lvl3pPr marL="472158" indent="-157751">
              <a:defRPr>
                <a:latin typeface="+mn-lt"/>
              </a:defRPr>
            </a:lvl3pPr>
            <a:lvl4pPr marL="629909" indent="-157751">
              <a:defRPr>
                <a:latin typeface="+mn-lt"/>
              </a:defRPr>
            </a:lvl4pPr>
            <a:lvl5pPr marL="788756" indent="-157751">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463576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up (2x1)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89"/>
            <a:ext cx="404198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5" name="Content Placeholder 3"/>
          <p:cNvSpPr>
            <a:spLocks noGrp="1"/>
          </p:cNvSpPr>
          <p:nvPr>
            <p:ph sz="quarter" idx="18"/>
          </p:nvPr>
        </p:nvSpPr>
        <p:spPr>
          <a:xfrm>
            <a:off x="4779802" y="934989"/>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850099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1204119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up (1x1)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89"/>
            <a:ext cx="850099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850099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2602425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up (2x2)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90"/>
            <a:ext cx="404198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5" name="Content Placeholder 3"/>
          <p:cNvSpPr>
            <a:spLocks noGrp="1"/>
          </p:cNvSpPr>
          <p:nvPr>
            <p:ph sz="quarter" idx="18"/>
          </p:nvPr>
        </p:nvSpPr>
        <p:spPr>
          <a:xfrm>
            <a:off x="4779802" y="934990"/>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7" name="Content Placeholder 3"/>
          <p:cNvSpPr>
            <a:spLocks noGrp="1"/>
          </p:cNvSpPr>
          <p:nvPr>
            <p:ph sz="quarter" idx="20"/>
          </p:nvPr>
        </p:nvSpPr>
        <p:spPr>
          <a:xfrm>
            <a:off x="4779802" y="3843848"/>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610293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0793" y="2"/>
            <a:ext cx="8500990" cy="796473"/>
          </a:xfrm>
          <a:prstGeom prst="rect">
            <a:avLst/>
          </a:prstGeom>
        </p:spPr>
        <p:txBody>
          <a:bodyPr vert="horz" lIns="0" tIns="84134" rIns="0" bIns="84134" rtlCol="0" anchor="b" anchorCtr="0">
            <a:normAutofit/>
          </a:bodyPr>
          <a:lstStyle/>
          <a:p>
            <a:r>
              <a:rPr lang="ja-JP" altLang="en-US" dirty="0"/>
              <a:t>マスター タイトルの書式設定</a:t>
            </a:r>
            <a:endParaRPr lang="en-US" dirty="0"/>
          </a:p>
        </p:txBody>
      </p:sp>
      <p:cxnSp>
        <p:nvCxnSpPr>
          <p:cNvPr id="18" name="Straight Connector 17"/>
          <p:cNvCxnSpPr/>
          <p:nvPr/>
        </p:nvCxnSpPr>
        <p:spPr>
          <a:xfrm>
            <a:off x="0" y="796473"/>
            <a:ext cx="9144000" cy="0"/>
          </a:xfrm>
          <a:prstGeom prst="line">
            <a:avLst/>
          </a:prstGeom>
          <a:ln w="6350">
            <a:solidFill>
              <a:srgbClr val="818D93"/>
            </a:solidFill>
          </a:ln>
        </p:spPr>
        <p:style>
          <a:lnRef idx="1">
            <a:schemeClr val="accent1"/>
          </a:lnRef>
          <a:fillRef idx="0">
            <a:schemeClr val="accent1"/>
          </a:fillRef>
          <a:effectRef idx="0">
            <a:schemeClr val="accent1"/>
          </a:effectRef>
          <a:fontRef idx="minor">
            <a:schemeClr val="tx1"/>
          </a:fontRef>
        </p:style>
      </p:cxnSp>
      <p:sp>
        <p:nvSpPr>
          <p:cNvPr id="9" name="Text Placeholder 8"/>
          <p:cNvSpPr>
            <a:spLocks noGrp="1"/>
          </p:cNvSpPr>
          <p:nvPr>
            <p:ph type="body" idx="1"/>
          </p:nvPr>
        </p:nvSpPr>
        <p:spPr>
          <a:xfrm>
            <a:off x="320052" y="934990"/>
            <a:ext cx="8500990" cy="5506052"/>
          </a:xfrm>
          <a:prstGeom prst="rect">
            <a:avLst/>
          </a:prstGeom>
        </p:spPr>
        <p:txBody>
          <a:bodyPr vert="horz" lIns="0" tIns="0" rIns="0" bIns="0" rtlCol="0">
            <a:normAutofit/>
          </a:bodyPr>
          <a:lstStyle/>
          <a:p>
            <a:pPr lvl="0"/>
            <a:r>
              <a:rPr lang="ja-JP" altLang="en-US" dirty="0"/>
              <a:t>マスター テキストの書式設定</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314408" marR="0" lvl="1"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a:pP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975" b="0" i="0" u="none" strike="noStrike" kern="1200" cap="none" spc="0" normalizeH="0" baseline="0" noProof="0" dirty="0">
                <a:ln>
                  <a:noFill/>
                </a:ln>
                <a:solidFill>
                  <a:srgbClr val="000000"/>
                </a:solidFill>
                <a:effectLst/>
                <a:uLnTx/>
                <a:uFillTx/>
                <a:latin typeface="+mn-lt"/>
                <a:ea typeface="MS PGothic"/>
                <a:cs typeface="+mn-cs"/>
              </a:rPr>
              <a:t>2 </a:t>
            </a: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472158" marR="0" lvl="2"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3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629909" marR="0" lvl="3"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4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788756" marR="0" lvl="4"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5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p:txBody>
      </p:sp>
      <p:sp>
        <p:nvSpPr>
          <p:cNvPr id="10" name="Slide Number Placeholder 7"/>
          <p:cNvSpPr txBox="1">
            <a:spLocks/>
          </p:cNvSpPr>
          <p:nvPr userDrawn="1"/>
        </p:nvSpPr>
        <p:spPr>
          <a:xfrm>
            <a:off x="0" y="6511709"/>
            <a:ext cx="481188" cy="346293"/>
          </a:xfrm>
          <a:prstGeom prst="rect">
            <a:avLst/>
          </a:prstGeom>
        </p:spPr>
        <p:txBody>
          <a:bodyPr vert="horz" lIns="0" tIns="0" rIns="0" bIns="0" rtlCol="0" anchor="ctr"/>
          <a:lstStyle>
            <a:defPPr>
              <a:defRPr lang="en-US"/>
            </a:defPPr>
            <a:lvl1pPr marL="0" algn="r" defTabSz="457200" rtl="0" eaLnBrk="1" latinLnBrk="0" hangingPunct="1">
              <a:defRPr lang="en-US" sz="800" b="0" kern="1200" smtClean="0">
                <a:solidFill>
                  <a:srgbClr val="000000"/>
                </a:solidFill>
                <a:latin typeface="+mj-lt"/>
                <a:ea typeface="+mn-ea"/>
                <a:cs typeface="+mn-cs"/>
              </a:defRPr>
            </a:lvl1pPr>
            <a:lvl2pPr marL="483306" algn="l" defTabSz="483306" rtl="0" eaLnBrk="1" latinLnBrk="0" hangingPunct="1">
              <a:defRPr sz="1900" kern="1200">
                <a:solidFill>
                  <a:schemeClr val="tx1"/>
                </a:solidFill>
                <a:latin typeface="+mn-lt"/>
                <a:ea typeface="+mn-ea"/>
                <a:cs typeface="+mn-cs"/>
              </a:defRPr>
            </a:lvl2pPr>
            <a:lvl3pPr marL="966612" algn="l" defTabSz="483306" rtl="0" eaLnBrk="1" latinLnBrk="0" hangingPunct="1">
              <a:defRPr sz="1900" kern="1200">
                <a:solidFill>
                  <a:schemeClr val="tx1"/>
                </a:solidFill>
                <a:latin typeface="+mn-lt"/>
                <a:ea typeface="+mn-ea"/>
                <a:cs typeface="+mn-cs"/>
              </a:defRPr>
            </a:lvl3pPr>
            <a:lvl4pPr marL="1449918" algn="l" defTabSz="483306" rtl="0" eaLnBrk="1" latinLnBrk="0" hangingPunct="1">
              <a:defRPr sz="1900" kern="1200">
                <a:solidFill>
                  <a:schemeClr val="tx1"/>
                </a:solidFill>
                <a:latin typeface="+mn-lt"/>
                <a:ea typeface="+mn-ea"/>
                <a:cs typeface="+mn-cs"/>
              </a:defRPr>
            </a:lvl4pPr>
            <a:lvl5pPr marL="1933224" algn="l" defTabSz="483306" rtl="0" eaLnBrk="1" latinLnBrk="0" hangingPunct="1">
              <a:defRPr sz="1900" kern="1200">
                <a:solidFill>
                  <a:schemeClr val="tx1"/>
                </a:solidFill>
                <a:latin typeface="+mn-lt"/>
                <a:ea typeface="+mn-ea"/>
                <a:cs typeface="+mn-cs"/>
              </a:defRPr>
            </a:lvl5pPr>
            <a:lvl6pPr marL="2416531" algn="l" defTabSz="483306" rtl="0" eaLnBrk="1" latinLnBrk="0" hangingPunct="1">
              <a:defRPr sz="1900" kern="1200">
                <a:solidFill>
                  <a:schemeClr val="tx1"/>
                </a:solidFill>
                <a:latin typeface="+mn-lt"/>
                <a:ea typeface="+mn-ea"/>
                <a:cs typeface="+mn-cs"/>
              </a:defRPr>
            </a:lvl6pPr>
            <a:lvl7pPr marL="2899837" algn="l" defTabSz="483306" rtl="0" eaLnBrk="1" latinLnBrk="0" hangingPunct="1">
              <a:defRPr sz="1900" kern="1200">
                <a:solidFill>
                  <a:schemeClr val="tx1"/>
                </a:solidFill>
                <a:latin typeface="+mn-lt"/>
                <a:ea typeface="+mn-ea"/>
                <a:cs typeface="+mn-cs"/>
              </a:defRPr>
            </a:lvl7pPr>
            <a:lvl8pPr marL="3383143" algn="l" defTabSz="483306" rtl="0" eaLnBrk="1" latinLnBrk="0" hangingPunct="1">
              <a:defRPr sz="1900" kern="1200">
                <a:solidFill>
                  <a:schemeClr val="tx1"/>
                </a:solidFill>
                <a:latin typeface="+mn-lt"/>
                <a:ea typeface="+mn-ea"/>
                <a:cs typeface="+mn-cs"/>
              </a:defRPr>
            </a:lvl8pPr>
            <a:lvl9pPr marL="3866449" algn="l" defTabSz="483306" rtl="0" eaLnBrk="1" latinLnBrk="0" hangingPunct="1">
              <a:defRPr sz="1900" kern="1200">
                <a:solidFill>
                  <a:schemeClr val="tx1"/>
                </a:solidFill>
                <a:latin typeface="+mn-lt"/>
                <a:ea typeface="+mn-ea"/>
                <a:cs typeface="+mn-cs"/>
              </a:defRPr>
            </a:lvl9pPr>
          </a:lstStyle>
          <a:p>
            <a:fld id="{A0C08A6A-8EA3-4211-93FD-76FB27967F5A}" type="slidenum">
              <a:rPr sz="600">
                <a:ea typeface="Yu Gothic" panose="020B0400000000000000" pitchFamily="34" charset="-128"/>
              </a:rPr>
              <a:pPr/>
              <a:t>‹#›</a:t>
            </a:fld>
            <a:endParaRPr sz="600" dirty="0">
              <a:ea typeface="Yu Gothic" panose="020B0400000000000000" pitchFamily="34" charset="-128"/>
            </a:endParaRPr>
          </a:p>
        </p:txBody>
      </p:sp>
      <p:sp>
        <p:nvSpPr>
          <p:cNvPr id="4" name="TextBox 3"/>
          <p:cNvSpPr txBox="1"/>
          <p:nvPr userDrawn="1"/>
        </p:nvSpPr>
        <p:spPr>
          <a:xfrm>
            <a:off x="481189" y="6511709"/>
            <a:ext cx="7506332" cy="346293"/>
          </a:xfrm>
          <a:prstGeom prst="rect">
            <a:avLst/>
          </a:prstGeom>
          <a:noFill/>
        </p:spPr>
        <p:txBody>
          <a:bodyPr wrap="square" lIns="63101" tIns="0" rIns="315503" bIns="0" rtlCol="0" anchor="ctr" anchorCtr="0">
            <a:noAutofit/>
          </a:bodyPr>
          <a:lstStyle/>
          <a:p>
            <a:pPr defTabSz="333518">
              <a:defRPr/>
            </a:pPr>
            <a:r>
              <a:rPr lang="en-US" sz="525" dirty="0">
                <a:solidFill>
                  <a:srgbClr val="000000"/>
                </a:solidFill>
                <a:ea typeface="Yu Gothic" panose="020B0400000000000000" pitchFamily="34" charset="-128"/>
              </a:rPr>
              <a:t>|   Private and confidential</a:t>
            </a:r>
          </a:p>
        </p:txBody>
      </p:sp>
      <p:pic>
        <p:nvPicPr>
          <p:cNvPr id="3" name="図 2"/>
          <p:cNvPicPr>
            <a:picLocks noChangeAspect="1"/>
          </p:cNvPicPr>
          <p:nvPr userDrawn="1"/>
        </p:nvPicPr>
        <p:blipFill>
          <a:blip r:embed="rId19" cstate="email">
            <a:extLst>
              <a:ext uri="{28A0092B-C50C-407E-A947-70E740481C1C}">
                <a14:useLocalDpi xmlns:a14="http://schemas.microsoft.com/office/drawing/2010/main"/>
              </a:ext>
            </a:extLst>
          </a:blip>
          <a:stretch>
            <a:fillRect/>
          </a:stretch>
        </p:blipFill>
        <p:spPr>
          <a:xfrm>
            <a:off x="7987521" y="6511707"/>
            <a:ext cx="1154317" cy="342060"/>
          </a:xfrm>
          <a:prstGeom prst="rect">
            <a:avLst/>
          </a:prstGeom>
        </p:spPr>
      </p:pic>
    </p:spTree>
    <p:extLst>
      <p:ext uri="{BB962C8B-B14F-4D97-AF65-F5344CB8AC3E}">
        <p14:creationId xmlns:p14="http://schemas.microsoft.com/office/powerpoint/2010/main" val="22767017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marL="0" algn="l" defTabSz="315503" rtl="0" eaLnBrk="1" latinLnBrk="0" hangingPunct="1">
        <a:lnSpc>
          <a:spcPct val="100000"/>
        </a:lnSpc>
        <a:spcBef>
          <a:spcPct val="0"/>
        </a:spcBef>
        <a:buNone/>
        <a:defRPr kumimoji="1" lang="en-US" sz="1500" b="1" kern="1200" baseline="0" dirty="0">
          <a:solidFill>
            <a:schemeClr val="tx2"/>
          </a:solidFill>
          <a:latin typeface="Arial Narrow" panose="020B0606020202030204" pitchFamily="34" charset="0"/>
          <a:ea typeface="Yu Gothic" panose="020B0400000000000000" pitchFamily="34" charset="-128"/>
          <a:cs typeface="+mj-cs"/>
        </a:defRPr>
      </a:lvl1pPr>
    </p:titleStyle>
    <p:bodyStyle>
      <a:lvl1pPr marL="157751" marR="0" indent="-157751" algn="l" defTabSz="333518" rtl="0" eaLnBrk="1" fontAlgn="auto" latinLnBrk="0" hangingPunct="1">
        <a:lnSpc>
          <a:spcPct val="110000"/>
        </a:lnSpc>
        <a:spcBef>
          <a:spcPts val="621"/>
        </a:spcBef>
        <a:spcAft>
          <a:spcPts val="0"/>
        </a:spcAft>
        <a:buClrTx/>
        <a:buSzPct val="90000"/>
        <a:buFont typeface="Wingdings 2" panose="05020102010507070707" pitchFamily="18" charset="2"/>
        <a:buChar char=""/>
        <a:tabLst/>
        <a:defRPr kumimoji="1" lang="en-US" sz="975" b="0" kern="1200" dirty="0" smtClean="0">
          <a:solidFill>
            <a:schemeClr val="tx1"/>
          </a:solidFill>
          <a:latin typeface="+mn-lt"/>
          <a:ea typeface="Yu Gothic" panose="020B0400000000000000" pitchFamily="34" charset="-128"/>
          <a:cs typeface="+mn-cs"/>
        </a:defRPr>
      </a:lvl1pPr>
      <a:lvl2pPr marL="314408" marR="0"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kumimoji="1" lang="en-US" sz="975" kern="1200" dirty="0" smtClean="0">
          <a:solidFill>
            <a:schemeClr val="tx1"/>
          </a:solidFill>
          <a:latin typeface="+mn-lt"/>
          <a:ea typeface="Yu Gothic" panose="020B0400000000000000" pitchFamily="34" charset="-128"/>
          <a:cs typeface="+mn-cs"/>
        </a:defRPr>
      </a:lvl2pPr>
      <a:lvl3pPr marL="472158" marR="0"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kumimoji="1" lang="en-US" sz="825" kern="1200" dirty="0" smtClean="0">
          <a:solidFill>
            <a:schemeClr val="tx1"/>
          </a:solidFill>
          <a:latin typeface="+mn-lt"/>
          <a:ea typeface="Yu Gothic" panose="020B0400000000000000" pitchFamily="34" charset="-128"/>
          <a:cs typeface="+mn-cs"/>
        </a:defRPr>
      </a:lvl3pPr>
      <a:lvl4pPr marL="629909" marR="0"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kumimoji="1" lang="en-US" sz="825" kern="1200" dirty="0" smtClean="0">
          <a:solidFill>
            <a:schemeClr val="tx1"/>
          </a:solidFill>
          <a:latin typeface="+mn-lt"/>
          <a:ea typeface="Yu Gothic" panose="020B0400000000000000" pitchFamily="34" charset="-128"/>
          <a:cs typeface="+mn-cs"/>
        </a:defRPr>
      </a:lvl4pPr>
      <a:lvl5pPr marL="788756" marR="0"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kumimoji="1" lang="en-US" sz="825" kern="1200" dirty="0" smtClean="0">
          <a:solidFill>
            <a:schemeClr val="tx1"/>
          </a:solidFill>
          <a:latin typeface="+mn-lt"/>
          <a:ea typeface="Yu Gothic" panose="020B0400000000000000" pitchFamily="34" charset="-128"/>
          <a:cs typeface="+mn-cs"/>
        </a:defRPr>
      </a:lvl5pPr>
      <a:lvl6pPr marL="1834346"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6pPr>
      <a:lvl7pPr marL="2167864"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7pPr>
      <a:lvl8pPr marL="2501381"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8pPr>
      <a:lvl9pPr marL="2834899"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9pPr>
    </p:bodyStyle>
    <p:otherStyle>
      <a:defPPr>
        <a:defRPr lang="en-US"/>
      </a:defPPr>
      <a:lvl1pPr marL="0" algn="l" defTabSz="333518" rtl="0" eaLnBrk="1" latinLnBrk="0" hangingPunct="1">
        <a:defRPr kumimoji="1" sz="1275" kern="1200">
          <a:solidFill>
            <a:schemeClr val="tx1"/>
          </a:solidFill>
          <a:latin typeface="+mn-lt"/>
          <a:ea typeface="+mn-ea"/>
          <a:cs typeface="+mn-cs"/>
        </a:defRPr>
      </a:lvl1pPr>
      <a:lvl2pPr marL="333518" algn="l" defTabSz="333518" rtl="0" eaLnBrk="1" latinLnBrk="0" hangingPunct="1">
        <a:defRPr kumimoji="1" sz="1275" kern="1200">
          <a:solidFill>
            <a:schemeClr val="tx1"/>
          </a:solidFill>
          <a:latin typeface="+mn-lt"/>
          <a:ea typeface="+mn-ea"/>
          <a:cs typeface="+mn-cs"/>
        </a:defRPr>
      </a:lvl2pPr>
      <a:lvl3pPr marL="667035" algn="l" defTabSz="333518" rtl="0" eaLnBrk="1" latinLnBrk="0" hangingPunct="1">
        <a:defRPr kumimoji="1" sz="1275" kern="1200">
          <a:solidFill>
            <a:schemeClr val="tx1"/>
          </a:solidFill>
          <a:latin typeface="+mn-lt"/>
          <a:ea typeface="+mn-ea"/>
          <a:cs typeface="+mn-cs"/>
        </a:defRPr>
      </a:lvl3pPr>
      <a:lvl4pPr marL="1000553" algn="l" defTabSz="333518" rtl="0" eaLnBrk="1" latinLnBrk="0" hangingPunct="1">
        <a:defRPr kumimoji="1" sz="1275" kern="1200">
          <a:solidFill>
            <a:schemeClr val="tx1"/>
          </a:solidFill>
          <a:latin typeface="+mn-lt"/>
          <a:ea typeface="+mn-ea"/>
          <a:cs typeface="+mn-cs"/>
        </a:defRPr>
      </a:lvl4pPr>
      <a:lvl5pPr marL="1334069" algn="l" defTabSz="333518" rtl="0" eaLnBrk="1" latinLnBrk="0" hangingPunct="1">
        <a:defRPr kumimoji="1" sz="1275" kern="1200">
          <a:solidFill>
            <a:schemeClr val="tx1"/>
          </a:solidFill>
          <a:latin typeface="+mn-lt"/>
          <a:ea typeface="+mn-ea"/>
          <a:cs typeface="+mn-cs"/>
        </a:defRPr>
      </a:lvl5pPr>
      <a:lvl6pPr marL="1667588" algn="l" defTabSz="333518" rtl="0" eaLnBrk="1" latinLnBrk="0" hangingPunct="1">
        <a:defRPr kumimoji="1" sz="1275" kern="1200">
          <a:solidFill>
            <a:schemeClr val="tx1"/>
          </a:solidFill>
          <a:latin typeface="+mn-lt"/>
          <a:ea typeface="+mn-ea"/>
          <a:cs typeface="+mn-cs"/>
        </a:defRPr>
      </a:lvl6pPr>
      <a:lvl7pPr marL="2001105" algn="l" defTabSz="333518" rtl="0" eaLnBrk="1" latinLnBrk="0" hangingPunct="1">
        <a:defRPr kumimoji="1" sz="1275" kern="1200">
          <a:solidFill>
            <a:schemeClr val="tx1"/>
          </a:solidFill>
          <a:latin typeface="+mn-lt"/>
          <a:ea typeface="+mn-ea"/>
          <a:cs typeface="+mn-cs"/>
        </a:defRPr>
      </a:lvl7pPr>
      <a:lvl8pPr marL="2334623" algn="l" defTabSz="333518" rtl="0" eaLnBrk="1" latinLnBrk="0" hangingPunct="1">
        <a:defRPr kumimoji="1" sz="1275" kern="1200">
          <a:solidFill>
            <a:schemeClr val="tx1"/>
          </a:solidFill>
          <a:latin typeface="+mn-lt"/>
          <a:ea typeface="+mn-ea"/>
          <a:cs typeface="+mn-cs"/>
        </a:defRPr>
      </a:lvl8pPr>
      <a:lvl9pPr marL="2668140" algn="l" defTabSz="333518" rtl="0" eaLnBrk="1" latinLnBrk="0" hangingPunct="1">
        <a:defRPr kumimoji="1" sz="127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a:xfrm>
            <a:off x="507077" y="644014"/>
            <a:ext cx="5145044" cy="757370"/>
          </a:xfrm>
        </p:spPr>
        <p:txBody>
          <a:bodyPr>
            <a:noAutofit/>
          </a:bodyPr>
          <a:lstStyle/>
          <a:p>
            <a:r>
              <a:rPr lang="en-US" sz="2400" b="1" i="1" dirty="0" smtClean="0">
                <a:solidFill>
                  <a:schemeClr val="tx2">
                    <a:lumMod val="60000"/>
                    <a:lumOff val="40000"/>
                  </a:schemeClr>
                </a:solidFill>
                <a:latin typeface="Book Antiqua" panose="02040602050305030304" pitchFamily="18" charset="0"/>
              </a:rPr>
              <a:t>1. Jerome Powell, Jackson Hole and John Taylor</a:t>
            </a:r>
            <a:endParaRPr lang="en-US" sz="1800" dirty="0">
              <a:solidFill>
                <a:schemeClr val="accent6"/>
              </a:solidFill>
              <a:latin typeface="Book Antiqua" panose="02040602050305030304" pitchFamily="18" charset="0"/>
            </a:endParaRPr>
          </a:p>
        </p:txBody>
      </p:sp>
      <p:sp>
        <p:nvSpPr>
          <p:cNvPr id="11" name="Subtitle 10"/>
          <p:cNvSpPr>
            <a:spLocks noGrp="1"/>
          </p:cNvSpPr>
          <p:nvPr>
            <p:ph type="subTitle" idx="1"/>
          </p:nvPr>
        </p:nvSpPr>
        <p:spPr>
          <a:xfrm>
            <a:off x="5580112" y="6068649"/>
            <a:ext cx="1556927" cy="253314"/>
          </a:xfrm>
        </p:spPr>
        <p:txBody>
          <a:bodyPr>
            <a:noAutofit/>
          </a:bodyPr>
          <a:lstStyle/>
          <a:p>
            <a:r>
              <a:rPr lang="en-US" sz="900" b="0" dirty="0" smtClean="0"/>
              <a:t>August </a:t>
            </a:r>
            <a:r>
              <a:rPr lang="en-US" sz="900" b="0" dirty="0"/>
              <a:t>2024</a:t>
            </a:r>
          </a:p>
        </p:txBody>
      </p:sp>
      <p:sp>
        <p:nvSpPr>
          <p:cNvPr id="9" name="Text Box 22"/>
          <p:cNvSpPr txBox="1">
            <a:spLocks noChangeArrowheads="1"/>
          </p:cNvSpPr>
          <p:nvPr/>
        </p:nvSpPr>
        <p:spPr bwMode="auto">
          <a:xfrm>
            <a:off x="507077" y="6165304"/>
            <a:ext cx="1335881" cy="246682"/>
          </a:xfrm>
          <a:prstGeom prst="rect">
            <a:avLst/>
          </a:prstGeom>
          <a:noFill/>
          <a:ln w="9525" algn="ctr">
            <a:noFill/>
            <a:miter lim="800000"/>
            <a:headEnd/>
            <a:tailEnd/>
          </a:ln>
        </p:spPr>
        <p:txBody>
          <a:bodyPr wrap="square" tIns="81000" bIns="81000">
            <a:spAutoFit/>
          </a:bodyPr>
          <a:lstStyle/>
          <a:p>
            <a:pPr>
              <a:lnSpc>
                <a:spcPct val="90000"/>
              </a:lnSpc>
              <a:spcBef>
                <a:spcPct val="50000"/>
              </a:spcBef>
            </a:pPr>
            <a:r>
              <a:rPr lang="en-US" sz="600" dirty="0">
                <a:latin typeface="Times New Roman" pitchFamily="18" charset="0"/>
                <a:cs typeface="Times New Roman" pitchFamily="18" charset="0"/>
              </a:rPr>
              <a:t>Photo Credits: Shutterstock, FT</a:t>
            </a:r>
          </a:p>
        </p:txBody>
      </p:sp>
      <p:sp>
        <p:nvSpPr>
          <p:cNvPr id="5" name="Rectangle 4"/>
          <p:cNvSpPr/>
          <p:nvPr/>
        </p:nvSpPr>
        <p:spPr>
          <a:xfrm>
            <a:off x="5580112" y="504249"/>
            <a:ext cx="3113856" cy="369332"/>
          </a:xfrm>
          <a:prstGeom prst="rect">
            <a:avLst/>
          </a:prstGeom>
        </p:spPr>
        <p:txBody>
          <a:bodyPr wrap="square">
            <a:spAutoFit/>
          </a:bodyPr>
          <a:lstStyle/>
          <a:p>
            <a:endParaRPr lang="en-SG" dirty="0"/>
          </a:p>
        </p:txBody>
      </p:sp>
      <p:sp>
        <p:nvSpPr>
          <p:cNvPr id="7" name="Title 9"/>
          <p:cNvSpPr txBox="1">
            <a:spLocks/>
          </p:cNvSpPr>
          <p:nvPr/>
        </p:nvSpPr>
        <p:spPr>
          <a:xfrm>
            <a:off x="507076" y="4747606"/>
            <a:ext cx="5607777" cy="985650"/>
          </a:xfrm>
          <a:prstGeom prst="rect">
            <a:avLst/>
          </a:prstGeom>
        </p:spPr>
        <p:txBody>
          <a:bodyPr vert="horz" lIns="336536" tIns="336536" rIns="336536" bIns="168268" rtlCol="0" anchor="b" anchorCtr="0">
            <a:noAutofit/>
          </a:bodyPr>
          <a:lstStyle>
            <a:lvl1pPr marL="0" algn="l" defTabSz="315503" rtl="0" eaLnBrk="1" latinLnBrk="0" hangingPunct="1">
              <a:lnSpc>
                <a:spcPct val="90000"/>
              </a:lnSpc>
              <a:spcBef>
                <a:spcPct val="0"/>
              </a:spcBef>
              <a:buNone/>
              <a:defRPr kumimoji="1"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en-US" sz="2400" b="1" i="1" dirty="0" smtClean="0">
                <a:solidFill>
                  <a:schemeClr val="tx2">
                    <a:lumMod val="60000"/>
                    <a:lumOff val="40000"/>
                  </a:schemeClr>
                </a:solidFill>
                <a:latin typeface="Book Antiqua" panose="02040602050305030304" pitchFamily="18" charset="0"/>
              </a:rPr>
              <a:t>2. Why Yuan (CNY) is not the next big shoe after the Yen unwind?</a:t>
            </a:r>
            <a:endParaRPr lang="en-US" sz="1800" dirty="0">
              <a:solidFill>
                <a:schemeClr val="accent6"/>
              </a:solidFill>
              <a:latin typeface="Book Antiqua" panose="02040602050305030304" pitchFamily="18" charset="0"/>
            </a:endParaRPr>
          </a:p>
        </p:txBody>
      </p:sp>
      <p:pic>
        <p:nvPicPr>
          <p:cNvPr id="2" name="Picture 1"/>
          <p:cNvPicPr>
            <a:picLocks noChangeAspect="1"/>
          </p:cNvPicPr>
          <p:nvPr/>
        </p:nvPicPr>
        <p:blipFill>
          <a:blip r:embed="rId3"/>
          <a:stretch>
            <a:fillRect/>
          </a:stretch>
        </p:blipFill>
        <p:spPr>
          <a:xfrm>
            <a:off x="2843808" y="1444172"/>
            <a:ext cx="1800200" cy="1823329"/>
          </a:xfrm>
          <a:prstGeom prst="rect">
            <a:avLst/>
          </a:prstGeom>
        </p:spPr>
      </p:pic>
      <p:pic>
        <p:nvPicPr>
          <p:cNvPr id="6" name="Picture 5"/>
          <p:cNvPicPr>
            <a:picLocks noChangeAspect="1"/>
          </p:cNvPicPr>
          <p:nvPr/>
        </p:nvPicPr>
        <p:blipFill>
          <a:blip r:embed="rId4"/>
          <a:stretch>
            <a:fillRect/>
          </a:stretch>
        </p:blipFill>
        <p:spPr>
          <a:xfrm>
            <a:off x="1153083" y="1472919"/>
            <a:ext cx="1671846" cy="1794581"/>
          </a:xfrm>
          <a:prstGeom prst="rect">
            <a:avLst/>
          </a:prstGeom>
        </p:spPr>
      </p:pic>
      <p:sp>
        <p:nvSpPr>
          <p:cNvPr id="8" name="Rectangle 7"/>
          <p:cNvSpPr/>
          <p:nvPr/>
        </p:nvSpPr>
        <p:spPr>
          <a:xfrm>
            <a:off x="507076" y="3476503"/>
            <a:ext cx="5145044" cy="1077218"/>
          </a:xfrm>
          <a:prstGeom prst="rect">
            <a:avLst/>
          </a:prstGeom>
        </p:spPr>
        <p:txBody>
          <a:bodyPr wrap="square">
            <a:spAutoFit/>
          </a:bodyPr>
          <a:lstStyle/>
          <a:p>
            <a:r>
              <a:rPr lang="en-US" sz="1600" dirty="0">
                <a:solidFill>
                  <a:srgbClr val="333333"/>
                </a:solidFill>
                <a:latin typeface="Arial" panose="020B0604020202020204" pitchFamily="34" charset="0"/>
              </a:rPr>
              <a:t>The time has come for policy to adjust. The direction of travel is clear, and the timing and pace of rate cuts will depend on incoming data, the evolving outlook, and the balance of risks.</a:t>
            </a:r>
            <a:endParaRPr lang="en-SG" sz="1600" dirty="0"/>
          </a:p>
        </p:txBody>
      </p:sp>
    </p:spTree>
    <p:extLst>
      <p:ext uri="{BB962C8B-B14F-4D97-AF65-F5344CB8AC3E}">
        <p14:creationId xmlns:p14="http://schemas.microsoft.com/office/powerpoint/2010/main" val="24136299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7"/>
          </p:nvPr>
        </p:nvPicPr>
        <p:blipFill>
          <a:blip r:embed="rId3"/>
          <a:stretch>
            <a:fillRect/>
          </a:stretch>
        </p:blipFill>
        <p:spPr>
          <a:xfrm>
            <a:off x="-1" y="908720"/>
            <a:ext cx="6324615" cy="4536504"/>
          </a:xfrm>
          <a:prstGeom prst="rect">
            <a:avLst/>
          </a:prstGeom>
        </p:spPr>
      </p:pic>
      <p:sp>
        <p:nvSpPr>
          <p:cNvPr id="4" name="Content Placeholder 3"/>
          <p:cNvSpPr>
            <a:spLocks noGrp="1"/>
          </p:cNvSpPr>
          <p:nvPr>
            <p:ph sz="quarter" idx="19"/>
          </p:nvPr>
        </p:nvSpPr>
        <p:spPr>
          <a:xfrm>
            <a:off x="6300192" y="908720"/>
            <a:ext cx="2808312" cy="5544616"/>
          </a:xfrm>
        </p:spPr>
        <p:txBody>
          <a:bodyPr>
            <a:normAutofit/>
          </a:bodyPr>
          <a:lstStyle/>
          <a:p>
            <a:pPr algn="just"/>
            <a:r>
              <a:rPr lang="en-US" sz="1100" b="1" dirty="0" smtClean="0"/>
              <a:t>JPY </a:t>
            </a:r>
            <a:r>
              <a:rPr lang="en-US" sz="1100" b="1" dirty="0"/>
              <a:t>is a deeply liquid, global currency</a:t>
            </a:r>
            <a:r>
              <a:rPr lang="en-US" sz="1100" dirty="0"/>
              <a:t>. The </a:t>
            </a:r>
            <a:r>
              <a:rPr lang="en-US" sz="1100" b="1" dirty="0"/>
              <a:t>CNY is significantly less so </a:t>
            </a:r>
            <a:r>
              <a:rPr lang="en-US" sz="1100" dirty="0"/>
              <a:t>given capital controls and </a:t>
            </a:r>
            <a:r>
              <a:rPr lang="en-US" sz="1100" dirty="0" err="1"/>
              <a:t>PBoC</a:t>
            </a:r>
            <a:r>
              <a:rPr lang="en-US" sz="1100" dirty="0"/>
              <a:t> guidance/implied bands </a:t>
            </a:r>
          </a:p>
          <a:p>
            <a:pPr algn="just"/>
            <a:r>
              <a:rPr lang="en-US" sz="1100" dirty="0"/>
              <a:t>T</a:t>
            </a:r>
            <a:r>
              <a:rPr lang="en-US" sz="1100" dirty="0" smtClean="0"/>
              <a:t>he </a:t>
            </a:r>
            <a:r>
              <a:rPr lang="en-US" sz="1100" dirty="0" err="1"/>
              <a:t>BoJ</a:t>
            </a:r>
            <a:r>
              <a:rPr lang="en-US" sz="1100" dirty="0"/>
              <a:t> may be normalizing. </a:t>
            </a:r>
            <a:r>
              <a:rPr lang="en-US" sz="1100" dirty="0" smtClean="0"/>
              <a:t>In </a:t>
            </a:r>
            <a:r>
              <a:rPr lang="en-US" sz="1100" dirty="0"/>
              <a:t>sharp contrast, the </a:t>
            </a:r>
            <a:r>
              <a:rPr lang="en-US" sz="1100" dirty="0" err="1"/>
              <a:t>PBoC</a:t>
            </a:r>
            <a:r>
              <a:rPr lang="en-US" sz="1100" dirty="0"/>
              <a:t> needs further loosening to escape deflation</a:t>
            </a:r>
            <a:r>
              <a:rPr lang="en-US" sz="1100" dirty="0" smtClean="0"/>
              <a:t>.</a:t>
            </a:r>
          </a:p>
          <a:p>
            <a:pPr algn="just"/>
            <a:r>
              <a:rPr lang="en-US" sz="1100" dirty="0" smtClean="0"/>
              <a:t>CNY </a:t>
            </a:r>
            <a:r>
              <a:rPr lang="en-US" sz="1100" dirty="0"/>
              <a:t>may be subdued given less emphatic Fed-PBOC </a:t>
            </a:r>
            <a:r>
              <a:rPr lang="en-US" sz="1100" dirty="0" smtClean="0"/>
              <a:t>diverge</a:t>
            </a:r>
          </a:p>
          <a:p>
            <a:pPr algn="just"/>
            <a:r>
              <a:rPr lang="en-US" sz="1100" b="1" dirty="0" smtClean="0"/>
              <a:t>CNY </a:t>
            </a:r>
            <a:r>
              <a:rPr lang="en-US" sz="1100" b="1" dirty="0"/>
              <a:t>weakness goes well beyond </a:t>
            </a:r>
            <a:r>
              <a:rPr lang="en-US" sz="1100" dirty="0"/>
              <a:t>the </a:t>
            </a:r>
            <a:r>
              <a:rPr lang="en-US" sz="1100" b="1" dirty="0"/>
              <a:t>rates </a:t>
            </a:r>
            <a:r>
              <a:rPr lang="en-US" sz="1100" dirty="0"/>
              <a:t>(</a:t>
            </a:r>
            <a:r>
              <a:rPr lang="en-US" sz="1100" b="1" dirty="0"/>
              <a:t>differential</a:t>
            </a:r>
            <a:r>
              <a:rPr lang="en-US" sz="1100" dirty="0"/>
              <a:t>) story. Instead, it is </a:t>
            </a:r>
            <a:r>
              <a:rPr lang="en-US" sz="1100" b="1" dirty="0"/>
              <a:t>predominantly driven by structural economic headwinds </a:t>
            </a:r>
            <a:r>
              <a:rPr lang="en-US" sz="1100" dirty="0"/>
              <a:t>and </a:t>
            </a:r>
            <a:r>
              <a:rPr lang="en-US" sz="1100" b="1" dirty="0"/>
              <a:t>daunting geo-political threats</a:t>
            </a:r>
            <a:r>
              <a:rPr lang="en-US" sz="1100" dirty="0"/>
              <a:t>. </a:t>
            </a:r>
            <a:endParaRPr lang="en-SG" sz="1100" dirty="0"/>
          </a:p>
          <a:p>
            <a:pPr algn="just"/>
            <a:r>
              <a:rPr lang="en-SG" sz="1100" dirty="0"/>
              <a:t> </a:t>
            </a:r>
            <a:r>
              <a:rPr lang="en-SG" sz="1100" dirty="0" smtClean="0"/>
              <a:t>F</a:t>
            </a:r>
            <a:r>
              <a:rPr lang="en-US" sz="1100" dirty="0" smtClean="0"/>
              <a:t>or </a:t>
            </a:r>
            <a:r>
              <a:rPr lang="en-US" sz="1100" dirty="0"/>
              <a:t>CNY squeeze triggered carry unwind to </a:t>
            </a:r>
            <a:r>
              <a:rPr lang="en-US" sz="1100" dirty="0" smtClean="0"/>
              <a:t>endure: the </a:t>
            </a:r>
            <a:r>
              <a:rPr lang="en-US" sz="1100" dirty="0"/>
              <a:t>pre-existing (and overwhelming) geo-economic risks to fade as well.</a:t>
            </a:r>
            <a:endParaRPr lang="en-SG" sz="1100" dirty="0"/>
          </a:p>
          <a:p>
            <a:pPr algn="just"/>
            <a:r>
              <a:rPr lang="en-US" sz="1100" dirty="0" smtClean="0"/>
              <a:t>As such, </a:t>
            </a:r>
            <a:r>
              <a:rPr lang="en-US" sz="1100" dirty="0"/>
              <a:t>during an episode of pronounced JPY carry unwind, sympathetic, knee-jerk CNY carry unwind is not a negligible </a:t>
            </a:r>
            <a:r>
              <a:rPr lang="en-US" sz="1100" dirty="0" smtClean="0"/>
              <a:t>risk </a:t>
            </a:r>
          </a:p>
          <a:p>
            <a:pPr algn="just"/>
            <a:r>
              <a:rPr lang="en-US" sz="1100" dirty="0" smtClean="0"/>
              <a:t>This </a:t>
            </a:r>
            <a:r>
              <a:rPr lang="en-US" sz="1100" dirty="0"/>
              <a:t>is unlikely to be the persistent and </a:t>
            </a:r>
            <a:r>
              <a:rPr lang="en-US" sz="1100" dirty="0" smtClean="0"/>
              <a:t>profound </a:t>
            </a:r>
            <a:r>
              <a:rPr lang="en-US" sz="1100" dirty="0"/>
              <a:t>threat for EM Asia FX</a:t>
            </a:r>
            <a:r>
              <a:rPr lang="en-US" sz="1100" dirty="0" smtClean="0"/>
              <a:t>.</a:t>
            </a:r>
          </a:p>
          <a:p>
            <a:r>
              <a:rPr lang="en-US" sz="1100" dirty="0" smtClean="0"/>
              <a:t>Bottom Line: </a:t>
            </a:r>
            <a:r>
              <a:rPr lang="en-US" sz="1100" b="1" i="1" dirty="0" smtClean="0"/>
              <a:t>We </a:t>
            </a:r>
            <a:r>
              <a:rPr lang="en-US" sz="1100" b="1" i="1" dirty="0"/>
              <a:t>fear abrupt CNY meltdown more than we do sudden CNY strength</a:t>
            </a:r>
            <a:r>
              <a:rPr lang="en-US" sz="1100" i="1" dirty="0"/>
              <a:t>. </a:t>
            </a:r>
            <a:endParaRPr lang="en-US" sz="1100" dirty="0"/>
          </a:p>
          <a:p>
            <a:endParaRPr lang="en-SG" sz="1100" dirty="0"/>
          </a:p>
          <a:p>
            <a:pPr marL="0" indent="0">
              <a:buNone/>
            </a:pPr>
            <a:endParaRPr lang="en-SG" sz="1100" dirty="0"/>
          </a:p>
          <a:p>
            <a:pPr algn="just"/>
            <a:endParaRPr lang="en-SG" sz="1100" dirty="0"/>
          </a:p>
        </p:txBody>
      </p:sp>
      <p:sp>
        <p:nvSpPr>
          <p:cNvPr id="8" name="Title 1"/>
          <p:cNvSpPr txBox="1">
            <a:spLocks/>
          </p:cNvSpPr>
          <p:nvPr/>
        </p:nvSpPr>
        <p:spPr>
          <a:xfrm>
            <a:off x="473030" y="30985"/>
            <a:ext cx="8500990" cy="796473"/>
          </a:xfrm>
          <a:prstGeom prst="rect">
            <a:avLst/>
          </a:prstGeom>
        </p:spPr>
        <p:txBody>
          <a:bodyPr vert="horz" lIns="0" tIns="84134" rIns="0" bIns="84134" rtlCol="0" anchor="b" anchorCtr="0">
            <a:normAutofit/>
          </a:bodyPr>
          <a:lstStyle>
            <a:lvl1pPr marL="0" algn="l" defTabSz="315503" rtl="0" eaLnBrk="1" latinLnBrk="0" hangingPunct="1">
              <a:lnSpc>
                <a:spcPct val="100000"/>
              </a:lnSpc>
              <a:spcBef>
                <a:spcPct val="0"/>
              </a:spcBef>
              <a:buNone/>
              <a:defRPr kumimoji="1" lang="en-US" sz="1500" b="1" kern="1200" baseline="0">
                <a:solidFill>
                  <a:schemeClr val="tx2"/>
                </a:solidFill>
                <a:latin typeface="Arial Narrow" panose="020B0606020202030204" pitchFamily="34" charset="0"/>
                <a:ea typeface="Yu Gothic" panose="020B0400000000000000" pitchFamily="34" charset="-128"/>
                <a:cs typeface="+mj-cs"/>
              </a:defRPr>
            </a:lvl1pPr>
          </a:lstStyle>
          <a:p>
            <a:r>
              <a:rPr lang="en-US" sz="1800" dirty="0">
                <a:solidFill>
                  <a:schemeClr val="tx1"/>
                </a:solidFill>
              </a:rPr>
              <a:t>2</a:t>
            </a:r>
            <a:r>
              <a:rPr lang="en-US" sz="1800" dirty="0" smtClean="0">
                <a:solidFill>
                  <a:schemeClr val="tx1"/>
                </a:solidFill>
              </a:rPr>
              <a:t>. Misguided CNY &amp; Carry</a:t>
            </a:r>
            <a:endParaRPr lang="en-US" sz="1800" i="1" dirty="0">
              <a:solidFill>
                <a:srgbClr val="C00000"/>
              </a:solidFill>
            </a:endParaRPr>
          </a:p>
        </p:txBody>
      </p:sp>
    </p:spTree>
    <p:extLst>
      <p:ext uri="{BB962C8B-B14F-4D97-AF65-F5344CB8AC3E}">
        <p14:creationId xmlns:p14="http://schemas.microsoft.com/office/powerpoint/2010/main" val="6261432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193918" y="1023286"/>
            <a:ext cx="8862376" cy="5091066"/>
          </a:xfrm>
          <a:prstGeom prst="rect">
            <a:avLst/>
          </a:prstGeom>
          <a:noFill/>
          <a:ln/>
        </p:spPr>
        <p:txBody>
          <a:bodyPr lIns="98715" tIns="49357" rIns="98715" bIns="49357"/>
          <a:lstStyle/>
          <a:p>
            <a:r>
              <a:rPr lang="en-SG" sz="1000" b="1" dirty="0"/>
              <a:t>Important Information</a:t>
            </a:r>
            <a:endParaRPr lang="en-US" sz="1000" dirty="0"/>
          </a:p>
          <a:p>
            <a:r>
              <a:rPr lang="en-SG" sz="700" dirty="0"/>
              <a:t>This publication has been prepared by Mizuho Bank, Ltd. (“Mizuho”) and represents the views of the author.  It has not been prepared by an independent research department and it has not been prepared in accordance with legal requirements in any country or jurisdiction designed to promote the independence of investment research and is not subject to any prohibition on dealing ahead of the dissemination of investment research. </a:t>
            </a:r>
          </a:p>
          <a:p>
            <a:endParaRPr lang="en-US" sz="1700" dirty="0"/>
          </a:p>
          <a:p>
            <a:r>
              <a:rPr lang="en-SG" sz="1000" b="1" dirty="0"/>
              <a:t>Disclaimer</a:t>
            </a:r>
            <a:endParaRPr lang="en-US" sz="1000" dirty="0"/>
          </a:p>
          <a:p>
            <a:r>
              <a:rPr lang="en-SG" sz="700" dirty="0"/>
              <a:t>Unless otherwise stated, all views or opinions herein are solely those of the author(s) as of the date of this publication and are not to be relied upon as authoritative or taken in substitution for the exercise of judgement by any recipient, and are subject to change without notice. </a:t>
            </a:r>
            <a:endParaRPr lang="en-US" sz="700" dirty="0"/>
          </a:p>
          <a:p>
            <a:r>
              <a:rPr lang="en-SG" sz="700" dirty="0"/>
              <a:t>This publication has been prepared by Mizuho solely from publicly available information. Information contained herein and the data underlying it have been obtained from, or based upon, sources believed by us to be reliable, but no assurance can be given that the information, data or any computations based thereon are accurate or complete. This publication provides general background information only. It is information in summary form and does not purport to be complete</a:t>
            </a:r>
            <a:r>
              <a:rPr lang="en-SG" sz="700" b="1" dirty="0"/>
              <a:t>. </a:t>
            </a:r>
            <a:r>
              <a:rPr lang="en-SG" sz="700" dirty="0"/>
              <a:t>This publication has been prepared for information purposes only and is not intended by Mizuho or its affiliates to constitute investment, legal, accounting, tax or other advice of any kind and all recipients of this publication are advised to contact independent advisors in order to evaluate the publication, including, without limitation, the suitability of any security, commodity, futures contract or instrument or related derivative (hereinafter, a “financial instrument”), product or strategy herein described. This publication is not intended to be relied upon as advice to investors or potential investors and does not take into account investment objectives, financial situation or needs of any particular investor. It is not intended for persons who are Retail Clients within the meaning of the United Kingdom’s Financial Conduct Authority rules nor for persons who are restricted in accordance with US, Japanese, Singapore or any other applicable securities laws.</a:t>
            </a:r>
            <a:endParaRPr lang="en-US" sz="700" dirty="0"/>
          </a:p>
          <a:p>
            <a:r>
              <a:rPr lang="en-SG" sz="700" dirty="0"/>
              <a:t>This publication has been prepared for information purposes only and is not intended by Mizuho to market any financial instrument, product or service or serve as a recommendation to take or refrain from taking any particular course of action or participate in any trading or other strategy. This publication is not an offer to buy or sell or a solicitation of any offer to buy or sell any security or any of the assets, businesses or undertakings described herein, or any other financial instrument, nor is it an offer to participate in any trading or other strategy, nor a disclosure document under applicable laws, rules, regulations or guidelines. Nothing contained herein is in any way intended by Mizuho or its affiliates to offer, solicit and/or market any financial instrument, product or service, or to act as any inducement to enter into any contract or commitment whatsoever.  Neither the author, Mizuho nor any affiliate accepts any liability whatsoever with respect to the use of this publication or its contents </a:t>
            </a:r>
            <a:r>
              <a:rPr lang="en-US" sz="700" dirty="0"/>
              <a:t>or for any errors or omissions herein</a:t>
            </a:r>
            <a:r>
              <a:rPr lang="en-SG" sz="700" dirty="0"/>
              <a:t>.</a:t>
            </a:r>
            <a:endParaRPr lang="en-US" sz="700" dirty="0"/>
          </a:p>
          <a:p>
            <a:r>
              <a:rPr lang="en-SG" sz="700" dirty="0"/>
              <a:t>Mizuho and its affiliates, connected companies, employees or clients may take the other side of any order by you, enter into transactions contrary to any recommendations contained herein or have positions or make markets or act as principal or agent in transactions in any securities mentioned herein or derivative transactions relating thereto or perform or seek financial or advisory services for the issuers of those securities or financial instruments.</a:t>
            </a:r>
            <a:endParaRPr lang="en-US" sz="700" dirty="0"/>
          </a:p>
          <a:p>
            <a:r>
              <a:rPr lang="en-SG" sz="700" dirty="0"/>
              <a:t>All of the information contained in this publication is subject to further modification without prior notice and any and all opinions, forecasts, projections or forward-looking statements contained herein shall not be relied upon as facts nor relied upon as any indication of future results. Opinions stated in this publication are subject to change without notice. Future results may materially vary from such opinions, forecasts, projections or forward-looking statements. The information contained in this publication may not be current due to, among other things, changes in the financial markets or economic environment. </a:t>
            </a:r>
            <a:r>
              <a:rPr lang="en-US" sz="700" dirty="0"/>
              <a:t>Mizuho has no obligation to update any information contained in this publication. </a:t>
            </a:r>
            <a:r>
              <a:rPr lang="en-SG" sz="700" dirty="0"/>
              <a:t>Past performance is not indicative of future performance. </a:t>
            </a:r>
            <a:endParaRPr lang="en-US" sz="700" dirty="0"/>
          </a:p>
          <a:p>
            <a:r>
              <a:rPr lang="en-US" sz="700" dirty="0"/>
              <a:t>This is a strictly privileged and confidential publication. This publication contains information addressed only to a specific individual and is not intended for distribution to, or use by, any person other than the named addressee or any person or entity in any jurisdiction or country where such distribution or use would be contrary to law or regulation. Save with Mizuho’s prior written consent, you may not disclose, divulge, reproduce or furnish any information contained herein to any other party. Please notify the sender immediately if you have mistakenly received this publication.</a:t>
            </a:r>
          </a:p>
          <a:p>
            <a:r>
              <a:rPr lang="en-SG" sz="700" b="1" dirty="0"/>
              <a:t>Singapore</a:t>
            </a:r>
            <a:r>
              <a:rPr lang="en-SG" sz="700" dirty="0"/>
              <a:t>: Mizuho is licensed as a bank under the Banking Act (Chapter 19) of Singapore, and is regulated by the Monetary Authority of Singapore.</a:t>
            </a:r>
            <a:endParaRPr lang="en-US" sz="700" dirty="0"/>
          </a:p>
          <a:p>
            <a:r>
              <a:rPr lang="en-SG" sz="700" b="1" dirty="0"/>
              <a:t>Japan: </a:t>
            </a:r>
            <a:r>
              <a:rPr lang="en-SG" sz="700" dirty="0"/>
              <a:t>Mizuho is authorised and regulated by the Financial Services Agency of Japan.</a:t>
            </a:r>
            <a:endParaRPr lang="en-US" sz="700" dirty="0"/>
          </a:p>
          <a:p>
            <a:r>
              <a:rPr lang="en-SG" sz="700" b="1" dirty="0"/>
              <a:t>United Kingdom / European Economic Area: </a:t>
            </a:r>
            <a:r>
              <a:rPr lang="en-SG" sz="700" dirty="0"/>
              <a:t>In the UK, Mizuho is authorised by the Prudential Regulation Authority and subject to regulation by the Financial Conduct Authority and limited regulation by the Prudential Regulation Authority. Details about the extent of MHBK's regulation by the Prudential Regulation Authority are available upon request. This publication may also be distributed by Mizuho International plc (“MHI”). MHI is authorised by the Prudential Regulation Authority and regulated by the Financial Conduct Authority and the Prudential Regulation Authority.</a:t>
            </a:r>
            <a:endParaRPr lang="en-US" sz="700" dirty="0"/>
          </a:p>
          <a:p>
            <a:r>
              <a:rPr lang="en-SG" sz="700" b="1" dirty="0"/>
              <a:t>United States: </a:t>
            </a:r>
            <a:r>
              <a:rPr lang="en-SG" sz="700" dirty="0"/>
              <a:t>This publication is not a “research report” as defined in Commodity Futures Trading Commission (“CFTC”) Regulations 1.71 and 23.605. The content of publications distributed by Mizuho Securities USA Inc. (“MSUSA”) is the responsibility of MSUSA. The content of publications distributed directly to US customers by Mizuho is the responsibility of Mizuho. US investors must effect any order for a security that is the subject of this report through MSUSA. </a:t>
            </a:r>
            <a:endParaRPr lang="en-US" sz="700" dirty="0"/>
          </a:p>
          <a:p>
            <a:r>
              <a:rPr lang="en-SG" sz="700" dirty="0"/>
              <a:t>© 2014 Mizuho Bank Ltd. </a:t>
            </a:r>
            <a:endParaRPr lang="en-US" sz="700" dirty="0"/>
          </a:p>
          <a:p>
            <a:pPr marL="370179" indent="-370179">
              <a:spcBef>
                <a:spcPct val="20000"/>
              </a:spcBef>
              <a:buFont typeface="Arial" pitchFamily="34" charset="0"/>
              <a:buChar char="•"/>
              <a:defRPr/>
            </a:pPr>
            <a:endParaRPr kumimoji="1" lang="en-US" altLang="ja-JP" sz="1700" dirty="0">
              <a:latin typeface="Arial" pitchFamily="34" charset="0"/>
              <a:cs typeface="Arial" pitchFamily="34" charset="0"/>
            </a:endParaRPr>
          </a:p>
        </p:txBody>
      </p:sp>
      <p:sp>
        <p:nvSpPr>
          <p:cNvPr id="4" name="Title 1"/>
          <p:cNvSpPr>
            <a:spLocks noGrp="1"/>
          </p:cNvSpPr>
          <p:nvPr>
            <p:ph type="title"/>
          </p:nvPr>
        </p:nvSpPr>
        <p:spPr>
          <a:xfrm>
            <a:off x="320792" y="0"/>
            <a:ext cx="8500990" cy="796473"/>
          </a:xfrm>
        </p:spPr>
        <p:txBody>
          <a:bodyPr/>
          <a:lstStyle/>
          <a:p>
            <a:r>
              <a:rPr lang="en-US" dirty="0">
                <a:latin typeface="+mj-lt"/>
              </a:rPr>
              <a:t>Disclaimer</a:t>
            </a:r>
          </a:p>
        </p:txBody>
      </p:sp>
    </p:spTree>
    <p:extLst>
      <p:ext uri="{BB962C8B-B14F-4D97-AF65-F5344CB8AC3E}">
        <p14:creationId xmlns:p14="http://schemas.microsoft.com/office/powerpoint/2010/main" val="35238505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1800" dirty="0" smtClean="0">
                <a:solidFill>
                  <a:srgbClr val="002060"/>
                </a:solidFill>
                <a:cs typeface="Times New Roman" pitchFamily="18" charset="0"/>
              </a:rPr>
              <a:t>1a. Conditions are </a:t>
            </a:r>
            <a:r>
              <a:rPr lang="en-US" altLang="ja-JP" sz="1800" dirty="0" smtClean="0">
                <a:solidFill>
                  <a:srgbClr val="FF0000"/>
                </a:solidFill>
                <a:cs typeface="Times New Roman" pitchFamily="18" charset="0"/>
              </a:rPr>
              <a:t>Exceptionally Tight</a:t>
            </a:r>
            <a:r>
              <a:rPr lang="en-US" altLang="ja-JP" sz="1800" dirty="0" smtClean="0">
                <a:solidFill>
                  <a:schemeClr val="tx1"/>
                </a:solidFill>
                <a:cs typeface="Times New Roman" pitchFamily="18" charset="0"/>
              </a:rPr>
              <a:t> </a:t>
            </a:r>
            <a:r>
              <a:rPr lang="en-US" altLang="ja-JP" sz="1800" dirty="0" smtClean="0">
                <a:solidFill>
                  <a:srgbClr val="002060"/>
                </a:solidFill>
                <a:cs typeface="Times New Roman" pitchFamily="18" charset="0"/>
              </a:rPr>
              <a:t>– Taylor Rule Does Not Require Such Restriction</a:t>
            </a:r>
            <a:endParaRPr lang="en-US" sz="1800" i="1" dirty="0">
              <a:solidFill>
                <a:srgbClr val="002060"/>
              </a:solidFill>
            </a:endParaRPr>
          </a:p>
        </p:txBody>
      </p:sp>
      <p:pic>
        <p:nvPicPr>
          <p:cNvPr id="5" name="Picture 4"/>
          <p:cNvPicPr>
            <a:picLocks noChangeAspect="1"/>
          </p:cNvPicPr>
          <p:nvPr/>
        </p:nvPicPr>
        <p:blipFill>
          <a:blip r:embed="rId3"/>
          <a:stretch>
            <a:fillRect/>
          </a:stretch>
        </p:blipFill>
        <p:spPr>
          <a:xfrm>
            <a:off x="4679504" y="815693"/>
            <a:ext cx="4464496" cy="3056536"/>
          </a:xfrm>
          <a:prstGeom prst="rect">
            <a:avLst/>
          </a:prstGeom>
        </p:spPr>
      </p:pic>
      <p:pic>
        <p:nvPicPr>
          <p:cNvPr id="8" name="Picture 7"/>
          <p:cNvPicPr>
            <a:picLocks noChangeAspect="1"/>
          </p:cNvPicPr>
          <p:nvPr/>
        </p:nvPicPr>
        <p:blipFill>
          <a:blip r:embed="rId4"/>
          <a:stretch>
            <a:fillRect/>
          </a:stretch>
        </p:blipFill>
        <p:spPr>
          <a:xfrm>
            <a:off x="4679505" y="3872229"/>
            <a:ext cx="4441049" cy="2653115"/>
          </a:xfrm>
          <a:prstGeom prst="rect">
            <a:avLst/>
          </a:prstGeom>
        </p:spPr>
      </p:pic>
      <p:pic>
        <p:nvPicPr>
          <p:cNvPr id="6" name="Picture 5"/>
          <p:cNvPicPr>
            <a:picLocks noChangeAspect="1"/>
          </p:cNvPicPr>
          <p:nvPr/>
        </p:nvPicPr>
        <p:blipFill>
          <a:blip r:embed="rId5"/>
          <a:stretch>
            <a:fillRect/>
          </a:stretch>
        </p:blipFill>
        <p:spPr>
          <a:xfrm>
            <a:off x="172295" y="815693"/>
            <a:ext cx="3730984" cy="1910683"/>
          </a:xfrm>
          <a:prstGeom prst="rect">
            <a:avLst/>
          </a:prstGeom>
        </p:spPr>
      </p:pic>
      <p:sp>
        <p:nvSpPr>
          <p:cNvPr id="7" name="Rectangle 6"/>
          <p:cNvSpPr/>
          <p:nvPr/>
        </p:nvSpPr>
        <p:spPr>
          <a:xfrm>
            <a:off x="0" y="1063338"/>
            <a:ext cx="899592" cy="2160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smtClean="0">
                <a:solidFill>
                  <a:srgbClr val="FF0000"/>
                </a:solidFill>
              </a:rPr>
              <a:t>1.75%-2.25%</a:t>
            </a:r>
            <a:endParaRPr lang="en-SG" sz="1000" dirty="0">
              <a:solidFill>
                <a:srgbClr val="FF0000"/>
              </a:solidFill>
            </a:endParaRPr>
          </a:p>
        </p:txBody>
      </p:sp>
      <p:sp>
        <p:nvSpPr>
          <p:cNvPr id="9" name="Rectangle 8"/>
          <p:cNvSpPr/>
          <p:nvPr/>
        </p:nvSpPr>
        <p:spPr>
          <a:xfrm>
            <a:off x="967325" y="1082628"/>
            <a:ext cx="551023" cy="2160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smtClean="0">
                <a:solidFill>
                  <a:srgbClr val="FF0000"/>
                </a:solidFill>
              </a:rPr>
              <a:t>1.8%</a:t>
            </a:r>
            <a:endParaRPr lang="en-SG" sz="1000" dirty="0">
              <a:solidFill>
                <a:srgbClr val="FF0000"/>
              </a:solidFill>
            </a:endParaRPr>
          </a:p>
        </p:txBody>
      </p:sp>
      <p:sp>
        <p:nvSpPr>
          <p:cNvPr id="10" name="Rectangle 9"/>
          <p:cNvSpPr/>
          <p:nvPr/>
        </p:nvSpPr>
        <p:spPr>
          <a:xfrm>
            <a:off x="1772871" y="1082628"/>
            <a:ext cx="521702" cy="2160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smtClean="0">
                <a:solidFill>
                  <a:srgbClr val="FF0000"/>
                </a:solidFill>
              </a:rPr>
              <a:t>3.7%</a:t>
            </a:r>
            <a:endParaRPr lang="en-SG" sz="1000" dirty="0">
              <a:solidFill>
                <a:srgbClr val="FF0000"/>
              </a:solidFill>
            </a:endParaRPr>
          </a:p>
        </p:txBody>
      </p:sp>
      <p:sp>
        <p:nvSpPr>
          <p:cNvPr id="11" name="Rectangle 10"/>
          <p:cNvSpPr/>
          <p:nvPr/>
        </p:nvSpPr>
        <p:spPr>
          <a:xfrm>
            <a:off x="2549096" y="1092866"/>
            <a:ext cx="521702" cy="2160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smtClean="0">
                <a:solidFill>
                  <a:srgbClr val="FF0000"/>
                </a:solidFill>
                <a:sym typeface="Wingdings" panose="05000000000000000000" pitchFamily="2" charset="2"/>
              </a:rPr>
              <a:t></a:t>
            </a:r>
            <a:r>
              <a:rPr lang="en-SG" sz="1000" dirty="0" smtClean="0">
                <a:solidFill>
                  <a:srgbClr val="FF0000"/>
                </a:solidFill>
                <a:sym typeface="Wingdings" panose="05000000000000000000" pitchFamily="2" charset="2"/>
              </a:rPr>
              <a:t>2019</a:t>
            </a:r>
            <a:endParaRPr lang="en-US" sz="1000" dirty="0" smtClean="0">
              <a:solidFill>
                <a:srgbClr val="FF0000"/>
              </a:solidFill>
              <a:sym typeface="Wingdings" panose="05000000000000000000" pitchFamily="2" charset="2"/>
            </a:endParaRPr>
          </a:p>
        </p:txBody>
      </p:sp>
      <p:pic>
        <p:nvPicPr>
          <p:cNvPr id="3" name="Picture 2"/>
          <p:cNvPicPr>
            <a:picLocks noChangeAspect="1"/>
          </p:cNvPicPr>
          <p:nvPr/>
        </p:nvPicPr>
        <p:blipFill>
          <a:blip r:embed="rId6"/>
          <a:stretch>
            <a:fillRect/>
          </a:stretch>
        </p:blipFill>
        <p:spPr>
          <a:xfrm>
            <a:off x="172296" y="2204864"/>
            <a:ext cx="3851306" cy="4424680"/>
          </a:xfrm>
          <a:prstGeom prst="rect">
            <a:avLst/>
          </a:prstGeom>
        </p:spPr>
      </p:pic>
    </p:spTree>
    <p:extLst>
      <p:ext uri="{BB962C8B-B14F-4D97-AF65-F5344CB8AC3E}">
        <p14:creationId xmlns:p14="http://schemas.microsoft.com/office/powerpoint/2010/main" val="27347494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rgbClr val="002060"/>
                </a:solidFill>
              </a:rPr>
              <a:t>1b</a:t>
            </a:r>
            <a:r>
              <a:rPr lang="en-US" sz="1800" dirty="0" smtClean="0">
                <a:solidFill>
                  <a:schemeClr val="tx1"/>
                </a:solidFill>
              </a:rPr>
              <a:t>. Especially as</a:t>
            </a:r>
            <a:r>
              <a:rPr lang="en-US" sz="1800" dirty="0" smtClean="0">
                <a:solidFill>
                  <a:srgbClr val="002060"/>
                </a:solidFill>
              </a:rPr>
              <a:t> Consumer </a:t>
            </a:r>
            <a:r>
              <a:rPr lang="en-US" sz="1800" dirty="0" smtClean="0">
                <a:solidFill>
                  <a:srgbClr val="0000FF"/>
                </a:solidFill>
              </a:rPr>
              <a:t>Cash-flow Constraints Intensify, </a:t>
            </a:r>
            <a:r>
              <a:rPr lang="en-US" sz="1800" dirty="0" smtClean="0">
                <a:solidFill>
                  <a:srgbClr val="FF0000"/>
                </a:solidFill>
              </a:rPr>
              <a:t>Threatening Demand Resilience</a:t>
            </a:r>
            <a:endParaRPr lang="en-US" sz="1800" dirty="0">
              <a:solidFill>
                <a:srgbClr val="FF0000"/>
              </a:solidFill>
            </a:endParaRPr>
          </a:p>
        </p:txBody>
      </p:sp>
      <p:sp>
        <p:nvSpPr>
          <p:cNvPr id="3" name="Text Box 22">
            <a:extLst>
              <a:ext uri="{FF2B5EF4-FFF2-40B4-BE49-F238E27FC236}">
                <a16:creationId xmlns:a16="http://schemas.microsoft.com/office/drawing/2014/main" id="{22083F15-447A-5F18-1CD9-931EC98713C6}"/>
              </a:ext>
            </a:extLst>
          </p:cNvPr>
          <p:cNvSpPr txBox="1">
            <a:spLocks noChangeArrowheads="1"/>
          </p:cNvSpPr>
          <p:nvPr/>
        </p:nvSpPr>
        <p:spPr bwMode="auto">
          <a:xfrm>
            <a:off x="1369156" y="6604436"/>
            <a:ext cx="1838794" cy="246682"/>
          </a:xfrm>
          <a:prstGeom prst="rect">
            <a:avLst/>
          </a:prstGeom>
          <a:noFill/>
          <a:ln w="9525" algn="ctr">
            <a:noFill/>
            <a:miter lim="800000"/>
            <a:headEnd/>
            <a:tailEnd/>
          </a:ln>
        </p:spPr>
        <p:txBody>
          <a:bodyPr wrap="square" tIns="81000" bIns="81000">
            <a:spAutoFit/>
          </a:bodyPr>
          <a:lstStyle/>
          <a:p>
            <a:pPr>
              <a:lnSpc>
                <a:spcPct val="90000"/>
              </a:lnSpc>
              <a:spcBef>
                <a:spcPct val="50000"/>
              </a:spcBef>
            </a:pPr>
            <a:r>
              <a:rPr lang="en-US" sz="600" dirty="0">
                <a:latin typeface="Times New Roman" pitchFamily="18" charset="0"/>
                <a:cs typeface="Times New Roman" pitchFamily="18" charset="0"/>
              </a:rPr>
              <a:t>Chart from </a:t>
            </a:r>
            <a:r>
              <a:rPr lang="en-US" sz="600" dirty="0" smtClean="0">
                <a:latin typeface="Times New Roman" pitchFamily="18" charset="0"/>
                <a:cs typeface="Times New Roman" pitchFamily="18" charset="0"/>
              </a:rPr>
              <a:t>Bloomberg, San Francisco Fed, </a:t>
            </a:r>
            <a:endParaRPr lang="en-US" sz="600" dirty="0">
              <a:latin typeface="Times New Roman" pitchFamily="18" charset="0"/>
              <a:cs typeface="Times New Roman" pitchFamily="18" charset="0"/>
            </a:endParaRPr>
          </a:p>
        </p:txBody>
      </p:sp>
      <p:pic>
        <p:nvPicPr>
          <p:cNvPr id="7" name="Picture 6"/>
          <p:cNvPicPr>
            <a:picLocks noChangeAspect="1"/>
          </p:cNvPicPr>
          <p:nvPr/>
        </p:nvPicPr>
        <p:blipFill>
          <a:blip r:embed="rId3"/>
          <a:stretch>
            <a:fillRect/>
          </a:stretch>
        </p:blipFill>
        <p:spPr>
          <a:xfrm>
            <a:off x="0" y="826477"/>
            <a:ext cx="4860031" cy="3106579"/>
          </a:xfrm>
          <a:prstGeom prst="rect">
            <a:avLst/>
          </a:prstGeom>
        </p:spPr>
      </p:pic>
      <p:pic>
        <p:nvPicPr>
          <p:cNvPr id="10" name="Picture 9"/>
          <p:cNvPicPr>
            <a:picLocks noChangeAspect="1"/>
          </p:cNvPicPr>
          <p:nvPr/>
        </p:nvPicPr>
        <p:blipFill>
          <a:blip r:embed="rId4"/>
          <a:stretch>
            <a:fillRect/>
          </a:stretch>
        </p:blipFill>
        <p:spPr>
          <a:xfrm>
            <a:off x="11723" y="3645024"/>
            <a:ext cx="4848308" cy="3006305"/>
          </a:xfrm>
          <a:prstGeom prst="rect">
            <a:avLst/>
          </a:prstGeom>
        </p:spPr>
      </p:pic>
      <p:pic>
        <p:nvPicPr>
          <p:cNvPr id="12" name="Picture 11"/>
          <p:cNvPicPr>
            <a:picLocks noChangeAspect="1"/>
          </p:cNvPicPr>
          <p:nvPr/>
        </p:nvPicPr>
        <p:blipFill>
          <a:blip r:embed="rId5"/>
          <a:stretch>
            <a:fillRect/>
          </a:stretch>
        </p:blipFill>
        <p:spPr>
          <a:xfrm>
            <a:off x="4860031" y="806479"/>
            <a:ext cx="4283969" cy="2910553"/>
          </a:xfrm>
          <a:prstGeom prst="rect">
            <a:avLst/>
          </a:prstGeom>
        </p:spPr>
      </p:pic>
      <p:pic>
        <p:nvPicPr>
          <p:cNvPr id="13" name="Picture 12"/>
          <p:cNvPicPr>
            <a:picLocks noChangeAspect="1"/>
          </p:cNvPicPr>
          <p:nvPr/>
        </p:nvPicPr>
        <p:blipFill>
          <a:blip r:embed="rId6"/>
          <a:stretch>
            <a:fillRect/>
          </a:stretch>
        </p:blipFill>
        <p:spPr>
          <a:xfrm>
            <a:off x="4871754" y="3645024"/>
            <a:ext cx="4272246" cy="2959412"/>
          </a:xfrm>
          <a:prstGeom prst="rect">
            <a:avLst/>
          </a:prstGeom>
        </p:spPr>
      </p:pic>
    </p:spTree>
    <p:extLst>
      <p:ext uri="{BB962C8B-B14F-4D97-AF65-F5344CB8AC3E}">
        <p14:creationId xmlns:p14="http://schemas.microsoft.com/office/powerpoint/2010/main" val="13161265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1c. </a:t>
            </a:r>
            <a:r>
              <a:rPr lang="en-US" sz="1800" dirty="0" smtClean="0">
                <a:solidFill>
                  <a:srgbClr val="002060"/>
                </a:solidFill>
              </a:rPr>
              <a:t>Alongside Cooling Jobs/Wages, </a:t>
            </a:r>
            <a:r>
              <a:rPr lang="en-US" sz="1800" b="0" i="1" dirty="0" smtClean="0">
                <a:solidFill>
                  <a:srgbClr val="0070C0"/>
                </a:solidFill>
              </a:rPr>
              <a:t>Type 2 Error </a:t>
            </a:r>
            <a:r>
              <a:rPr lang="en-US" sz="1800" dirty="0">
                <a:solidFill>
                  <a:srgbClr val="002060"/>
                </a:solidFill>
              </a:rPr>
              <a:t>May</a:t>
            </a:r>
            <a:r>
              <a:rPr lang="en-US" sz="1800" b="0" i="1" dirty="0" smtClean="0">
                <a:solidFill>
                  <a:srgbClr val="0070C0"/>
                </a:solidFill>
              </a:rPr>
              <a:t> </a:t>
            </a:r>
            <a:r>
              <a:rPr lang="en-US" sz="1800" dirty="0" smtClean="0">
                <a:solidFill>
                  <a:srgbClr val="C00000"/>
                </a:solidFill>
              </a:rPr>
              <a:t>Abruptly Shift Fed Response</a:t>
            </a:r>
            <a:endParaRPr lang="en-US" sz="1800" dirty="0">
              <a:solidFill>
                <a:srgbClr val="C00000"/>
              </a:solidFill>
            </a:endParaRPr>
          </a:p>
        </p:txBody>
      </p:sp>
      <p:pic>
        <p:nvPicPr>
          <p:cNvPr id="4" name="Picture 3"/>
          <p:cNvPicPr>
            <a:picLocks noChangeAspect="1"/>
          </p:cNvPicPr>
          <p:nvPr/>
        </p:nvPicPr>
        <p:blipFill>
          <a:blip r:embed="rId3"/>
          <a:stretch>
            <a:fillRect/>
          </a:stretch>
        </p:blipFill>
        <p:spPr>
          <a:xfrm>
            <a:off x="4594247" y="803031"/>
            <a:ext cx="4520446" cy="2909712"/>
          </a:xfrm>
          <a:prstGeom prst="rect">
            <a:avLst/>
          </a:prstGeom>
        </p:spPr>
      </p:pic>
      <p:pic>
        <p:nvPicPr>
          <p:cNvPr id="6" name="Picture 5"/>
          <p:cNvPicPr>
            <a:picLocks noChangeAspect="1"/>
          </p:cNvPicPr>
          <p:nvPr/>
        </p:nvPicPr>
        <p:blipFill>
          <a:blip r:embed="rId4"/>
          <a:stretch>
            <a:fillRect/>
          </a:stretch>
        </p:blipFill>
        <p:spPr>
          <a:xfrm>
            <a:off x="0" y="3861048"/>
            <a:ext cx="4427984" cy="2762283"/>
          </a:xfrm>
          <a:prstGeom prst="rect">
            <a:avLst/>
          </a:prstGeom>
        </p:spPr>
      </p:pic>
      <p:sp>
        <p:nvSpPr>
          <p:cNvPr id="10" name="正方形/長方形 20">
            <a:extLst>
              <a:ext uri="{FF2B5EF4-FFF2-40B4-BE49-F238E27FC236}">
                <a16:creationId xmlns:a16="http://schemas.microsoft.com/office/drawing/2014/main" id="{C0ADA60D-075E-F72F-B0BA-13D82892FE2E}"/>
              </a:ext>
            </a:extLst>
          </p:cNvPr>
          <p:cNvSpPr>
            <a:spLocks noChangeArrowheads="1"/>
          </p:cNvSpPr>
          <p:nvPr/>
        </p:nvSpPr>
        <p:spPr bwMode="auto">
          <a:xfrm>
            <a:off x="107504" y="836712"/>
            <a:ext cx="4266879" cy="2613249"/>
          </a:xfrm>
          <a:prstGeom prst="rect">
            <a:avLst/>
          </a:prstGeom>
          <a:solidFill>
            <a:schemeClr val="bg1">
              <a:lumMod val="95000"/>
            </a:schemeClr>
          </a:solidFill>
          <a:ln w="9525" algn="ctr">
            <a:noFill/>
            <a:prstDash val="sysDot"/>
            <a:round/>
            <a:headEnd/>
            <a:tailEnd/>
          </a:ln>
        </p:spPr>
        <p:txBody>
          <a:bodyPr lIns="0" tIns="108000" rIns="108000" bIns="0"/>
          <a:lstStyle>
            <a:lvl1pPr marL="285750" indent="-285750" eaLnBrk="0" hangingPunct="0">
              <a:defRPr kumimoji="1" sz="1400" b="1">
                <a:solidFill>
                  <a:srgbClr val="FC0019"/>
                </a:solidFill>
                <a:latin typeface="ＭＳ Ｐゴシック" pitchFamily="34" charset="-128"/>
                <a:ea typeface="ＭＳ Ｐゴシック" pitchFamily="34" charset="-128"/>
              </a:defRPr>
            </a:lvl1pPr>
            <a:lvl2pPr marL="742950" indent="-285750" eaLnBrk="0" hangingPunct="0">
              <a:defRPr kumimoji="1" sz="1400" b="1">
                <a:solidFill>
                  <a:srgbClr val="FC0019"/>
                </a:solidFill>
                <a:latin typeface="ＭＳ Ｐゴシック" pitchFamily="34" charset="-128"/>
                <a:ea typeface="ＭＳ Ｐゴシック" pitchFamily="34" charset="-128"/>
              </a:defRPr>
            </a:lvl2pPr>
            <a:lvl3pPr marL="1143000" indent="-228600" eaLnBrk="0" hangingPunct="0">
              <a:defRPr kumimoji="1" sz="1400" b="1">
                <a:solidFill>
                  <a:srgbClr val="FC0019"/>
                </a:solidFill>
                <a:latin typeface="ＭＳ Ｐゴシック" pitchFamily="34" charset="-128"/>
                <a:ea typeface="ＭＳ Ｐゴシック" pitchFamily="34" charset="-128"/>
              </a:defRPr>
            </a:lvl3pPr>
            <a:lvl4pPr marL="1600200" indent="-228600" eaLnBrk="0" hangingPunct="0">
              <a:defRPr kumimoji="1" sz="1400" b="1">
                <a:solidFill>
                  <a:srgbClr val="FC0019"/>
                </a:solidFill>
                <a:latin typeface="ＭＳ Ｐゴシック" pitchFamily="34" charset="-128"/>
                <a:ea typeface="ＭＳ Ｐゴシック" pitchFamily="34" charset="-128"/>
              </a:defRPr>
            </a:lvl4pPr>
            <a:lvl5pPr marL="2057400" indent="-228600" eaLnBrk="0" hangingPunct="0">
              <a:defRPr kumimoji="1" sz="1400" b="1">
                <a:solidFill>
                  <a:srgbClr val="FC0019"/>
                </a:solidFill>
                <a:latin typeface="ＭＳ Ｐゴシック" pitchFamily="34" charset="-128"/>
                <a:ea typeface="ＭＳ Ｐゴシック" pitchFamily="34" charset="-128"/>
              </a:defRPr>
            </a:lvl5pPr>
            <a:lvl6pPr marL="25146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6pPr>
            <a:lvl7pPr marL="29718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7pPr>
            <a:lvl8pPr marL="34290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8pPr>
            <a:lvl9pPr marL="38862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9pPr>
          </a:lstStyle>
          <a:p>
            <a:pPr marL="0" lvl="0" indent="0" algn="just">
              <a:lnSpc>
                <a:spcPts val="1500"/>
              </a:lnSpc>
              <a:spcAft>
                <a:spcPts val="0"/>
              </a:spcAft>
            </a:pPr>
            <a:r>
              <a:rPr lang="en-US" u="sng"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US Consumer - Tightening Cash-flows</a:t>
            </a:r>
            <a:endParaRPr lang="en-US"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700"/>
              </a:lnSpc>
              <a:spcAft>
                <a:spcPts val="0"/>
              </a:spcAft>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Drawdown of savings, increased credit (and attendant servicing burden) and softening wage gains translate into tighter consumer cash-flows.</a:t>
            </a:r>
            <a:endPar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700"/>
              </a:lnSpc>
              <a:spcAft>
                <a:spcPts val="0"/>
              </a:spcAft>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In turn the hit on demand will have </a:t>
            </a: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n</a:t>
            </a: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egative multiplier effects at the margin, which significantly dampen growth outcomes; even if an outright recession is averted.</a:t>
            </a:r>
          </a:p>
          <a:p>
            <a:pPr lvl="0" algn="just">
              <a:lnSpc>
                <a:spcPts val="1700"/>
              </a:lnSpc>
              <a:spcAft>
                <a:spcPts val="0"/>
              </a:spcAft>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For a Fed that is decidedly not setting out to break something, this will be a jolt out of the Type 2 error resulting from the earlier Type-1 error.</a:t>
            </a:r>
            <a:endParaRPr lang="en-SG" sz="1500" b="0" kern="100" dirty="0">
              <a:latin typeface="Century" panose="02040604050505020304" pitchFamily="18" charset="0"/>
              <a:ea typeface="MS Mincho" panose="02020609040205080304" pitchFamily="49" charset="-128"/>
              <a:cs typeface="Times New Roman" panose="02020603050405020304" pitchFamily="18" charset="0"/>
            </a:endParaRPr>
          </a:p>
        </p:txBody>
      </p:sp>
      <p:sp>
        <p:nvSpPr>
          <p:cNvPr id="12" name="正方形/長方形 20">
            <a:extLst>
              <a:ext uri="{FF2B5EF4-FFF2-40B4-BE49-F238E27FC236}">
                <a16:creationId xmlns:a16="http://schemas.microsoft.com/office/drawing/2014/main" id="{C0ADA60D-075E-F72F-B0BA-13D82892FE2E}"/>
              </a:ext>
            </a:extLst>
          </p:cNvPr>
          <p:cNvSpPr>
            <a:spLocks noChangeArrowheads="1"/>
          </p:cNvSpPr>
          <p:nvPr/>
        </p:nvSpPr>
        <p:spPr bwMode="auto">
          <a:xfrm>
            <a:off x="19147" y="3356992"/>
            <a:ext cx="4486743" cy="412852"/>
          </a:xfrm>
          <a:prstGeom prst="rect">
            <a:avLst/>
          </a:prstGeom>
          <a:noFill/>
          <a:ln w="9525" algn="ctr">
            <a:noFill/>
            <a:prstDash val="sysDot"/>
            <a:round/>
            <a:headEnd/>
            <a:tailEnd/>
          </a:ln>
        </p:spPr>
        <p:txBody>
          <a:bodyPr lIns="0" tIns="108000" rIns="108000" bIns="0"/>
          <a:lstStyle>
            <a:lvl1pPr marL="285750" indent="-285750" eaLnBrk="0" hangingPunct="0">
              <a:defRPr kumimoji="1" sz="1400" b="1">
                <a:solidFill>
                  <a:srgbClr val="FC0019"/>
                </a:solidFill>
                <a:latin typeface="ＭＳ Ｐゴシック" pitchFamily="34" charset="-128"/>
                <a:ea typeface="ＭＳ Ｐゴシック" pitchFamily="34" charset="-128"/>
              </a:defRPr>
            </a:lvl1pPr>
            <a:lvl2pPr marL="742950" indent="-285750" eaLnBrk="0" hangingPunct="0">
              <a:defRPr kumimoji="1" sz="1400" b="1">
                <a:solidFill>
                  <a:srgbClr val="FC0019"/>
                </a:solidFill>
                <a:latin typeface="ＭＳ Ｐゴシック" pitchFamily="34" charset="-128"/>
                <a:ea typeface="ＭＳ Ｐゴシック" pitchFamily="34" charset="-128"/>
              </a:defRPr>
            </a:lvl2pPr>
            <a:lvl3pPr marL="1143000" indent="-228600" eaLnBrk="0" hangingPunct="0">
              <a:defRPr kumimoji="1" sz="1400" b="1">
                <a:solidFill>
                  <a:srgbClr val="FC0019"/>
                </a:solidFill>
                <a:latin typeface="ＭＳ Ｐゴシック" pitchFamily="34" charset="-128"/>
                <a:ea typeface="ＭＳ Ｐゴシック" pitchFamily="34" charset="-128"/>
              </a:defRPr>
            </a:lvl3pPr>
            <a:lvl4pPr marL="1600200" indent="-228600" eaLnBrk="0" hangingPunct="0">
              <a:defRPr kumimoji="1" sz="1400" b="1">
                <a:solidFill>
                  <a:srgbClr val="FC0019"/>
                </a:solidFill>
                <a:latin typeface="ＭＳ Ｐゴシック" pitchFamily="34" charset="-128"/>
                <a:ea typeface="ＭＳ Ｐゴシック" pitchFamily="34" charset="-128"/>
              </a:defRPr>
            </a:lvl4pPr>
            <a:lvl5pPr marL="2057400" indent="-228600" eaLnBrk="0" hangingPunct="0">
              <a:defRPr kumimoji="1" sz="1400" b="1">
                <a:solidFill>
                  <a:srgbClr val="FC0019"/>
                </a:solidFill>
                <a:latin typeface="ＭＳ Ｐゴシック" pitchFamily="34" charset="-128"/>
                <a:ea typeface="ＭＳ Ｐゴシック" pitchFamily="34" charset="-128"/>
              </a:defRPr>
            </a:lvl5pPr>
            <a:lvl6pPr marL="25146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6pPr>
            <a:lvl7pPr marL="29718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7pPr>
            <a:lvl8pPr marL="34290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8pPr>
            <a:lvl9pPr marL="38862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9pPr>
          </a:lstStyle>
          <a:p>
            <a:pPr marL="0" lvl="0" indent="0">
              <a:lnSpc>
                <a:spcPts val="1300"/>
              </a:lnSpc>
              <a:spcAft>
                <a:spcPts val="0"/>
              </a:spcAft>
            </a:pPr>
            <a:r>
              <a:rPr lang="en-US" sz="12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a:t>
            </a:r>
            <a:r>
              <a:rPr lang="en-US" sz="1000" b="0" kern="100" dirty="0" smtClean="0">
                <a:solidFill>
                  <a:srgbClr val="0070C0"/>
                </a:solidFill>
                <a:latin typeface="Times New Roman" panose="02020603050405020304" pitchFamily="18" charset="0"/>
                <a:ea typeface="MS Mincho" panose="02020609040205080304" pitchFamily="49" charset="-128"/>
                <a:cs typeface="Times New Roman" panose="02020603050405020304" pitchFamily="18" charset="0"/>
              </a:rPr>
              <a:t>Type-1” Error: Wrongly rejecting null hypothesis of inflation risks.</a:t>
            </a:r>
          </a:p>
          <a:p>
            <a:pPr marL="0" lvl="0" indent="0">
              <a:lnSpc>
                <a:spcPts val="1300"/>
              </a:lnSpc>
              <a:spcAft>
                <a:spcPts val="0"/>
              </a:spcAft>
            </a:pPr>
            <a:r>
              <a:rPr lang="en-US" sz="1000" b="0" kern="100" dirty="0" smtClean="0">
                <a:solidFill>
                  <a:srgbClr val="0070C0"/>
                </a:solidFill>
                <a:latin typeface="Times New Roman" panose="02020603050405020304" pitchFamily="18" charset="0"/>
                <a:ea typeface="MS Mincho" panose="02020609040205080304" pitchFamily="49" charset="-128"/>
                <a:cs typeface="Times New Roman" panose="02020603050405020304" pitchFamily="18" charset="0"/>
              </a:rPr>
              <a:t>“Type-2 Error: Wrongly failing to reject null hypothesis of persistent inflation risks</a:t>
            </a:r>
            <a:endParaRPr lang="en-US" sz="1000" b="0" kern="100" dirty="0">
              <a:solidFill>
                <a:srgbClr val="0070C0"/>
              </a:solidFill>
              <a:latin typeface="Times New Roman" panose="02020603050405020304" pitchFamily="18" charset="0"/>
              <a:ea typeface="MS Mincho" panose="02020609040205080304" pitchFamily="49" charset="-128"/>
              <a:cs typeface="Times New Roman" panose="02020603050405020304" pitchFamily="18" charset="0"/>
            </a:endParaRPr>
          </a:p>
        </p:txBody>
      </p:sp>
      <p:pic>
        <p:nvPicPr>
          <p:cNvPr id="8" name="Picture 7"/>
          <p:cNvPicPr>
            <a:picLocks noChangeAspect="1"/>
          </p:cNvPicPr>
          <p:nvPr/>
        </p:nvPicPr>
        <p:blipFill>
          <a:blip r:embed="rId5"/>
          <a:stretch>
            <a:fillRect/>
          </a:stretch>
        </p:blipFill>
        <p:spPr>
          <a:xfrm>
            <a:off x="4623982" y="3719299"/>
            <a:ext cx="4052473" cy="2757311"/>
          </a:xfrm>
          <a:prstGeom prst="rect">
            <a:avLst/>
          </a:prstGeom>
        </p:spPr>
      </p:pic>
    </p:spTree>
    <p:extLst>
      <p:ext uri="{BB962C8B-B14F-4D97-AF65-F5344CB8AC3E}">
        <p14:creationId xmlns:p14="http://schemas.microsoft.com/office/powerpoint/2010/main" val="4839358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1d. </a:t>
            </a:r>
            <a:r>
              <a:rPr lang="en-US" sz="1800" dirty="0" smtClean="0">
                <a:solidFill>
                  <a:srgbClr val="0000FF"/>
                </a:solidFill>
              </a:rPr>
              <a:t>Fed’s “Type-2” Error Risks </a:t>
            </a:r>
            <a:r>
              <a:rPr lang="en-US" sz="1800" dirty="0">
                <a:solidFill>
                  <a:srgbClr val="0000FF"/>
                </a:solidFill>
              </a:rPr>
              <a:t>–</a:t>
            </a:r>
            <a:r>
              <a:rPr lang="en-US" sz="1800" dirty="0">
                <a:solidFill>
                  <a:schemeClr val="tx1"/>
                </a:solidFill>
              </a:rPr>
              <a:t> </a:t>
            </a:r>
            <a:r>
              <a:rPr lang="en-US" sz="1800" i="1" dirty="0" smtClean="0">
                <a:solidFill>
                  <a:srgbClr val="0070C0"/>
                </a:solidFill>
              </a:rPr>
              <a:t>Flipping “Higher for Longer” to </a:t>
            </a:r>
            <a:r>
              <a:rPr lang="en-US" sz="1800" i="1" dirty="0" smtClean="0">
                <a:solidFill>
                  <a:srgbClr val="C00000"/>
                </a:solidFill>
              </a:rPr>
              <a:t>“Too High for too Long”</a:t>
            </a:r>
            <a:endParaRPr lang="en-US" sz="1800" i="1" dirty="0">
              <a:solidFill>
                <a:srgbClr val="C00000"/>
              </a:solidFill>
            </a:endParaRPr>
          </a:p>
        </p:txBody>
      </p:sp>
      <p:sp>
        <p:nvSpPr>
          <p:cNvPr id="6" name="正方形/長方形 20">
            <a:extLst>
              <a:ext uri="{FF2B5EF4-FFF2-40B4-BE49-F238E27FC236}">
                <a16:creationId xmlns:a16="http://schemas.microsoft.com/office/drawing/2014/main" id="{C0ADA60D-075E-F72F-B0BA-13D82892FE2E}"/>
              </a:ext>
            </a:extLst>
          </p:cNvPr>
          <p:cNvSpPr>
            <a:spLocks noChangeArrowheads="1"/>
          </p:cNvSpPr>
          <p:nvPr/>
        </p:nvSpPr>
        <p:spPr bwMode="auto">
          <a:xfrm>
            <a:off x="110815" y="3429000"/>
            <a:ext cx="8920946" cy="3024336"/>
          </a:xfrm>
          <a:prstGeom prst="rect">
            <a:avLst/>
          </a:prstGeom>
          <a:solidFill>
            <a:schemeClr val="bg1">
              <a:lumMod val="95000"/>
            </a:schemeClr>
          </a:solidFill>
          <a:ln w="9525" algn="ctr">
            <a:noFill/>
            <a:prstDash val="sysDot"/>
            <a:round/>
            <a:headEnd/>
            <a:tailEnd/>
          </a:ln>
        </p:spPr>
        <p:txBody>
          <a:bodyPr lIns="0" tIns="108000" rIns="108000" bIns="0"/>
          <a:lstStyle>
            <a:lvl1pPr marL="285750" indent="-285750" eaLnBrk="0" hangingPunct="0">
              <a:defRPr kumimoji="1" sz="1400" b="1">
                <a:solidFill>
                  <a:srgbClr val="FC0019"/>
                </a:solidFill>
                <a:latin typeface="ＭＳ Ｐゴシック" pitchFamily="34" charset="-128"/>
                <a:ea typeface="ＭＳ Ｐゴシック" pitchFamily="34" charset="-128"/>
              </a:defRPr>
            </a:lvl1pPr>
            <a:lvl2pPr marL="742950" indent="-285750" eaLnBrk="0" hangingPunct="0">
              <a:defRPr kumimoji="1" sz="1400" b="1">
                <a:solidFill>
                  <a:srgbClr val="FC0019"/>
                </a:solidFill>
                <a:latin typeface="ＭＳ Ｐゴシック" pitchFamily="34" charset="-128"/>
                <a:ea typeface="ＭＳ Ｐゴシック" pitchFamily="34" charset="-128"/>
              </a:defRPr>
            </a:lvl2pPr>
            <a:lvl3pPr marL="1143000" indent="-228600" eaLnBrk="0" hangingPunct="0">
              <a:defRPr kumimoji="1" sz="1400" b="1">
                <a:solidFill>
                  <a:srgbClr val="FC0019"/>
                </a:solidFill>
                <a:latin typeface="ＭＳ Ｐゴシック" pitchFamily="34" charset="-128"/>
                <a:ea typeface="ＭＳ Ｐゴシック" pitchFamily="34" charset="-128"/>
              </a:defRPr>
            </a:lvl3pPr>
            <a:lvl4pPr marL="1600200" indent="-228600" eaLnBrk="0" hangingPunct="0">
              <a:defRPr kumimoji="1" sz="1400" b="1">
                <a:solidFill>
                  <a:srgbClr val="FC0019"/>
                </a:solidFill>
                <a:latin typeface="ＭＳ Ｐゴシック" pitchFamily="34" charset="-128"/>
                <a:ea typeface="ＭＳ Ｐゴシック" pitchFamily="34" charset="-128"/>
              </a:defRPr>
            </a:lvl4pPr>
            <a:lvl5pPr marL="2057400" indent="-228600" eaLnBrk="0" hangingPunct="0">
              <a:defRPr kumimoji="1" sz="1400" b="1">
                <a:solidFill>
                  <a:srgbClr val="FC0019"/>
                </a:solidFill>
                <a:latin typeface="ＭＳ Ｐゴシック" pitchFamily="34" charset="-128"/>
                <a:ea typeface="ＭＳ Ｐゴシック" pitchFamily="34" charset="-128"/>
              </a:defRPr>
            </a:lvl5pPr>
            <a:lvl6pPr marL="25146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6pPr>
            <a:lvl7pPr marL="29718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7pPr>
            <a:lvl8pPr marL="34290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8pPr>
            <a:lvl9pPr marL="38862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9pPr>
          </a:lstStyle>
          <a:p>
            <a:pPr marL="0" lvl="0" indent="0" algn="just">
              <a:lnSpc>
                <a:spcPts val="1500"/>
              </a:lnSpc>
              <a:spcAft>
                <a:spcPts val="0"/>
              </a:spcAft>
            </a:pPr>
            <a:r>
              <a:rPr lang="en-US" u="sng"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“Too High  for </a:t>
            </a:r>
            <a:r>
              <a:rPr lang="en-US" u="sng"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T</a:t>
            </a:r>
            <a:r>
              <a:rPr lang="en-US" u="sng"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oo </a:t>
            </a:r>
            <a:r>
              <a:rPr lang="en-US" u="sng"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L</a:t>
            </a:r>
            <a:r>
              <a:rPr lang="en-US" u="sng"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ong” Risks Defer but Don’t Diminish Fed Rate Cuts</a:t>
            </a:r>
            <a:r>
              <a:rPr lang="en-US"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 </a:t>
            </a:r>
            <a:endParaRPr lang="en-US"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500"/>
              </a:lnSpc>
              <a:spcAft>
                <a:spcPts val="0"/>
              </a:spcAft>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The quirks of post-pandemic durability in demand defer Fed rate cuts vis-à-vis past Fed cycles.</a:t>
            </a:r>
            <a:endPar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500"/>
              </a:lnSpc>
              <a:spcAft>
                <a:spcPts val="0"/>
              </a:spcAft>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But ‘Type-2’ error (from overcompensating for “transitory”) of “too high, for too long” are accentuated now </a:t>
            </a:r>
            <a:endPar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500"/>
              </a:lnSpc>
              <a:spcAft>
                <a:spcPts val="0"/>
              </a:spcAft>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Which accentuates the risks of having to catch-down more hurriedly with belated rate cuts.</a:t>
            </a:r>
          </a:p>
          <a:p>
            <a:pPr marL="0" indent="0" algn="just">
              <a:lnSpc>
                <a:spcPts val="1500"/>
              </a:lnSpc>
            </a:pPr>
            <a:r>
              <a:rPr lang="en-US" u="sng"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“2024 Runway Curtailed, but 2-3 Cuts Likely …</a:t>
            </a:r>
            <a:endParaRPr lang="en-US" u="sng"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500"/>
              </a:lnSpc>
              <a:spcAft>
                <a:spcPts val="0"/>
              </a:spcAft>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Barring a crisis (</a:t>
            </a:r>
            <a:r>
              <a:rPr lang="en-US" sz="1500" b="0" u="sng"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not</a:t>
            </a: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 our base case), rate cut run-way for 2024 is constrained by data-watching and elections.</a:t>
            </a:r>
            <a:endPar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500"/>
              </a:lnSpc>
              <a:spcAft>
                <a:spcPts val="0"/>
              </a:spcAft>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July FOMC virtually ruled out. September, November and December are “live”.</a:t>
            </a:r>
            <a:endPar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500"/>
              </a:lnSpc>
              <a:spcAft>
                <a:spcPts val="0"/>
              </a:spcAft>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50-75 bps of rate cuts still on the table, with 50bp being most likely.</a:t>
            </a:r>
          </a:p>
          <a:p>
            <a:pPr marL="0" indent="0" algn="just">
              <a:lnSpc>
                <a:spcPts val="1500"/>
              </a:lnSpc>
            </a:pPr>
            <a:r>
              <a:rPr lang="en-US" u="sng"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Rate Cuts to Gather Pace in H1 2025</a:t>
            </a:r>
            <a:endParaRPr lang="en-US" u="sng"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500"/>
              </a:lnSpc>
              <a:spcAft>
                <a:spcPts val="0"/>
              </a:spcAft>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Sharper </a:t>
            </a: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demand softening </a:t>
            </a: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alongside rapid slowdown set to diminish wage-price spiral risks. </a:t>
            </a:r>
          </a:p>
          <a:p>
            <a:pPr lvl="0" algn="just">
              <a:lnSpc>
                <a:spcPts val="1500"/>
              </a:lnSpc>
              <a:spcAft>
                <a:spcPts val="0"/>
              </a:spcAft>
              <a:buFont typeface="Arial" panose="020B0604020202020204" pitchFamily="34" charset="0"/>
              <a:buChar char="•"/>
            </a:pP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C</a:t>
            </a: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onsequently, Fed rate cuts will gather pace in H1 2025 so as to alleviate acute policy restriction.</a:t>
            </a:r>
            <a:endPar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500"/>
              </a:lnSpc>
              <a:spcAft>
                <a:spcPts val="0"/>
              </a:spcAft>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Up to 200bp of rate cuts by mid-2025 is not as outlandish. Fact is, 3.25-3.50% is likely still restrictive.</a:t>
            </a:r>
          </a:p>
          <a:p>
            <a:pPr marL="0" indent="0" algn="just">
              <a:lnSpc>
                <a:spcPts val="1500"/>
              </a:lnSpc>
            </a:pPr>
            <a:r>
              <a:rPr lang="en-US" u="sng"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Consumer Slowdown, Not Crisis</a:t>
            </a:r>
            <a:endParaRPr lang="en-US" u="sng"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algn="just">
              <a:lnSpc>
                <a:spcPts val="1500"/>
              </a:lnSpc>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Brisker cuts are premised on sharper consumption slowdown amid tightening cash-flows </a:t>
            </a: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sym typeface="Wingdings" panose="05000000000000000000" pitchFamily="2" charset="2"/>
              </a:rPr>
              <a:t> Not so soft landing</a:t>
            </a:r>
          </a:p>
          <a:p>
            <a:pPr algn="just">
              <a:lnSpc>
                <a:spcPts val="1500"/>
              </a:lnSpc>
              <a:buFont typeface="Arial" panose="020B0604020202020204" pitchFamily="34" charset="0"/>
              <a:buChar char="•"/>
            </a:pP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sym typeface="Wingdings" panose="05000000000000000000" pitchFamily="2" charset="2"/>
              </a:rPr>
              <a:t>And not a crisis from a</a:t>
            </a:r>
            <a:r>
              <a:rPr lang="en-US" sz="1500" b="0" kern="100" dirty="0" smtClean="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 balance sheet shock – for which far deeper and larger rate slashing will be required.</a:t>
            </a:r>
            <a:endParaRPr lang="en-SG"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a:p>
            <a:pPr algn="just">
              <a:lnSpc>
                <a:spcPts val="1500"/>
              </a:lnSpc>
              <a:buFont typeface="Arial" panose="020B0604020202020204" pitchFamily="34" charset="0"/>
              <a:buChar char="•"/>
            </a:pPr>
            <a:endParaRPr lang="en-SG"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12299" y="819476"/>
            <a:ext cx="9073008" cy="2609524"/>
          </a:xfrm>
          <a:prstGeom prst="rect">
            <a:avLst/>
          </a:prstGeom>
        </p:spPr>
      </p:pic>
    </p:spTree>
    <p:extLst>
      <p:ext uri="{BB962C8B-B14F-4D97-AF65-F5344CB8AC3E}">
        <p14:creationId xmlns:p14="http://schemas.microsoft.com/office/powerpoint/2010/main" val="33514294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1800" dirty="0" smtClean="0">
                <a:cs typeface="Times New Roman" pitchFamily="18" charset="0"/>
              </a:rPr>
              <a:t>1e. US Economy: ‘</a:t>
            </a:r>
            <a:r>
              <a:rPr lang="en-US" altLang="ja-JP" sz="1800" dirty="0" err="1" smtClean="0">
                <a:cs typeface="Times New Roman" pitchFamily="18" charset="0"/>
              </a:rPr>
              <a:t>Sahm</a:t>
            </a:r>
            <a:r>
              <a:rPr lang="en-US" altLang="ja-JP" sz="1800" dirty="0" smtClean="0">
                <a:cs typeface="Times New Roman" pitchFamily="18" charset="0"/>
              </a:rPr>
              <a:t>’ </a:t>
            </a:r>
            <a:r>
              <a:rPr lang="en-US" altLang="ja-JP" sz="1800" dirty="0" smtClean="0">
                <a:solidFill>
                  <a:srgbClr val="FF0000"/>
                </a:solidFill>
                <a:cs typeface="Times New Roman" pitchFamily="18" charset="0"/>
              </a:rPr>
              <a:t>Fears About Flawed Soft Landing Assumptions</a:t>
            </a:r>
            <a:r>
              <a:rPr lang="en-US" altLang="ja-JP" sz="1800" dirty="0" smtClean="0">
                <a:cs typeface="Times New Roman" pitchFamily="18" charset="0"/>
              </a:rPr>
              <a:t>?</a:t>
            </a:r>
            <a:endParaRPr lang="en-US" sz="1600" b="0" i="1" dirty="0">
              <a:solidFill>
                <a:schemeClr val="accent6">
                  <a:lumMod val="75000"/>
                </a:schemeClr>
              </a:solidFill>
            </a:endParaRPr>
          </a:p>
        </p:txBody>
      </p:sp>
      <p:sp>
        <p:nvSpPr>
          <p:cNvPr id="4" name="Rectangle 3"/>
          <p:cNvSpPr/>
          <p:nvPr/>
        </p:nvSpPr>
        <p:spPr>
          <a:xfrm>
            <a:off x="4447607" y="3244334"/>
            <a:ext cx="248786" cy="369332"/>
          </a:xfrm>
          <a:prstGeom prst="rect">
            <a:avLst/>
          </a:prstGeom>
        </p:spPr>
        <p:txBody>
          <a:bodyPr wrap="none">
            <a:spAutoFit/>
          </a:bodyPr>
          <a:lstStyle/>
          <a:p>
            <a:r>
              <a:rPr lang="en-SG" dirty="0"/>
              <a:t> </a:t>
            </a:r>
          </a:p>
        </p:txBody>
      </p:sp>
      <p:pic>
        <p:nvPicPr>
          <p:cNvPr id="6" name="Picture 5"/>
          <p:cNvPicPr>
            <a:picLocks noChangeAspect="1"/>
          </p:cNvPicPr>
          <p:nvPr/>
        </p:nvPicPr>
        <p:blipFill>
          <a:blip r:embed="rId3"/>
          <a:stretch>
            <a:fillRect/>
          </a:stretch>
        </p:blipFill>
        <p:spPr>
          <a:xfrm>
            <a:off x="388550" y="836712"/>
            <a:ext cx="7519815" cy="5622292"/>
          </a:xfrm>
          <a:prstGeom prst="rect">
            <a:avLst/>
          </a:prstGeom>
        </p:spPr>
      </p:pic>
      <p:sp>
        <p:nvSpPr>
          <p:cNvPr id="3" name="Rectangle 2"/>
          <p:cNvSpPr/>
          <p:nvPr/>
        </p:nvSpPr>
        <p:spPr>
          <a:xfrm>
            <a:off x="5364088" y="2708920"/>
            <a:ext cx="720080" cy="403557"/>
          </a:xfrm>
          <a:prstGeom prst="rect">
            <a:avLst/>
          </a:prstGeom>
          <a:solidFill>
            <a:srgbClr val="7030A0">
              <a:alpha val="12000"/>
            </a:srgbClr>
          </a:solidFill>
          <a:ln w="9525">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5" name="TextBox 4"/>
          <p:cNvSpPr txBox="1"/>
          <p:nvPr/>
        </p:nvSpPr>
        <p:spPr>
          <a:xfrm>
            <a:off x="5508104" y="3106579"/>
            <a:ext cx="1152128" cy="861774"/>
          </a:xfrm>
          <a:prstGeom prst="rect">
            <a:avLst/>
          </a:prstGeom>
          <a:noFill/>
          <a:ln>
            <a:noFill/>
          </a:ln>
        </p:spPr>
        <p:txBody>
          <a:bodyPr wrap="square" rtlCol="0">
            <a:spAutoFit/>
          </a:bodyPr>
          <a:lstStyle/>
          <a:p>
            <a:r>
              <a:rPr lang="en-US" sz="1000" dirty="0" smtClean="0">
                <a:solidFill>
                  <a:srgbClr val="7030A0"/>
                </a:solidFill>
              </a:rPr>
              <a:t>US recession fears triggered suggests fragility of “Goldilocks” assumptions.</a:t>
            </a:r>
            <a:endParaRPr lang="en-SG" sz="1000" dirty="0">
              <a:solidFill>
                <a:srgbClr val="7030A0"/>
              </a:solidFill>
            </a:endParaRPr>
          </a:p>
        </p:txBody>
      </p:sp>
      <p:cxnSp>
        <p:nvCxnSpPr>
          <p:cNvPr id="8" name="Straight Connector 7"/>
          <p:cNvCxnSpPr/>
          <p:nvPr/>
        </p:nvCxnSpPr>
        <p:spPr>
          <a:xfrm>
            <a:off x="539552" y="2204864"/>
            <a:ext cx="6408712" cy="0"/>
          </a:xfrm>
          <a:prstGeom prst="line">
            <a:avLst/>
          </a:prstGeom>
          <a:ln w="15875">
            <a:solidFill>
              <a:srgbClr val="7030A0"/>
            </a:solidFill>
            <a:prstDash val="dash"/>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7888893" y="1127882"/>
            <a:ext cx="1257337" cy="2986717"/>
          </a:xfrm>
          <a:prstGeom prst="round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rgbClr val="FF0000"/>
                </a:solidFill>
              </a:rPr>
              <a:t> </a:t>
            </a:r>
            <a:r>
              <a:rPr lang="en-US" sz="1000" b="1" dirty="0" smtClean="0">
                <a:solidFill>
                  <a:srgbClr val="FF0000"/>
                </a:solidFill>
              </a:rPr>
              <a:t>Type 1 Error: person </a:t>
            </a:r>
            <a:r>
              <a:rPr lang="en-US" sz="1000" b="1" dirty="0">
                <a:solidFill>
                  <a:srgbClr val="FF0000"/>
                </a:solidFill>
              </a:rPr>
              <a:t>may see the bear when there is none (raising a false alarm) where </a:t>
            </a:r>
            <a:r>
              <a:rPr lang="en-US" sz="1000" b="1" dirty="0" smtClean="0">
                <a:solidFill>
                  <a:srgbClr val="FF0000"/>
                </a:solidFill>
              </a:rPr>
              <a:t>:</a:t>
            </a:r>
          </a:p>
          <a:p>
            <a:pPr algn="ctr"/>
            <a:r>
              <a:rPr lang="en-US" sz="1000" b="1" dirty="0" smtClean="0">
                <a:solidFill>
                  <a:srgbClr val="FF0000"/>
                </a:solidFill>
              </a:rPr>
              <a:t> </a:t>
            </a:r>
            <a:r>
              <a:rPr lang="en-US" sz="1000" b="1" dirty="0">
                <a:solidFill>
                  <a:srgbClr val="FF0000"/>
                </a:solidFill>
              </a:rPr>
              <a:t>“There is no bear</a:t>
            </a:r>
            <a:r>
              <a:rPr lang="en-US" sz="1000" b="1" dirty="0" smtClean="0">
                <a:solidFill>
                  <a:srgbClr val="FF0000"/>
                </a:solidFill>
              </a:rPr>
              <a:t>”.</a:t>
            </a:r>
          </a:p>
          <a:p>
            <a:pPr algn="ctr"/>
            <a:endParaRPr lang="en-US" sz="1000" b="1" dirty="0" smtClean="0">
              <a:solidFill>
                <a:srgbClr val="FF0000"/>
              </a:solidFill>
            </a:endParaRPr>
          </a:p>
          <a:p>
            <a:pPr algn="ctr"/>
            <a:r>
              <a:rPr lang="en-US" sz="1000" b="1" dirty="0">
                <a:solidFill>
                  <a:srgbClr val="FF0000"/>
                </a:solidFill>
              </a:rPr>
              <a:t>Type </a:t>
            </a:r>
            <a:r>
              <a:rPr lang="en-US" sz="1000" b="1" dirty="0" smtClean="0">
                <a:solidFill>
                  <a:srgbClr val="FF0000"/>
                </a:solidFill>
              </a:rPr>
              <a:t>2 Error: A person </a:t>
            </a:r>
            <a:r>
              <a:rPr lang="en-US" sz="1000" b="1" dirty="0">
                <a:solidFill>
                  <a:srgbClr val="FF0000"/>
                </a:solidFill>
              </a:rPr>
              <a:t>may miss discovering the bear when in fact a bear is present (hence fails in raising the alarm)</a:t>
            </a:r>
            <a:endParaRPr lang="en-SG" sz="1000" b="1" dirty="0">
              <a:solidFill>
                <a:srgbClr val="FF0000"/>
              </a:solidFill>
            </a:endParaRPr>
          </a:p>
        </p:txBody>
      </p:sp>
      <p:sp>
        <p:nvSpPr>
          <p:cNvPr id="7" name="Rectangle 6"/>
          <p:cNvSpPr/>
          <p:nvPr/>
        </p:nvSpPr>
        <p:spPr>
          <a:xfrm>
            <a:off x="7908365" y="4154836"/>
            <a:ext cx="1210177" cy="1600438"/>
          </a:xfrm>
          <a:prstGeom prst="rect">
            <a:avLst/>
          </a:prstGeom>
          <a:solidFill>
            <a:srgbClr val="FFFF00"/>
          </a:solidFill>
        </p:spPr>
        <p:txBody>
          <a:bodyPr wrap="square">
            <a:spAutoFit/>
          </a:bodyPr>
          <a:lstStyle/>
          <a:p>
            <a:r>
              <a:rPr lang="en-US" sz="1400" dirty="0">
                <a:solidFill>
                  <a:srgbClr val="002060"/>
                </a:solidFill>
                <a:latin typeface="Times New Roman" panose="02020603050405020304" pitchFamily="18" charset="0"/>
                <a:ea typeface="MS Mincho" panose="02020609040205080304" pitchFamily="49" charset="-128"/>
              </a:rPr>
              <a:t>Fed “</a:t>
            </a:r>
            <a:r>
              <a:rPr lang="en-US" sz="1400" b="1" i="1" dirty="0">
                <a:solidFill>
                  <a:srgbClr val="0070C0"/>
                </a:solidFill>
                <a:latin typeface="Times New Roman" panose="02020603050405020304" pitchFamily="18" charset="0"/>
                <a:ea typeface="MS Mincho" panose="02020609040205080304" pitchFamily="49" charset="-128"/>
              </a:rPr>
              <a:t>do(</a:t>
            </a:r>
            <a:r>
              <a:rPr lang="en-US" sz="1400" b="1" i="1" dirty="0" err="1">
                <a:solidFill>
                  <a:srgbClr val="0070C0"/>
                </a:solidFill>
                <a:latin typeface="Times New Roman" panose="02020603050405020304" pitchFamily="18" charset="0"/>
                <a:ea typeface="MS Mincho" panose="02020609040205080304" pitchFamily="49" charset="-128"/>
              </a:rPr>
              <a:t>es</a:t>
            </a:r>
            <a:r>
              <a:rPr lang="en-US" sz="1400" b="1" i="1" dirty="0">
                <a:solidFill>
                  <a:srgbClr val="0070C0"/>
                </a:solidFill>
                <a:latin typeface="Times New Roman" panose="02020603050405020304" pitchFamily="18" charset="0"/>
                <a:ea typeface="MS Mincho" panose="02020609040205080304" pitchFamily="49" charset="-128"/>
              </a:rPr>
              <a:t>) not seek or welcome further cooling in labor market conditions</a:t>
            </a:r>
            <a:r>
              <a:rPr lang="en-US" sz="1400" dirty="0">
                <a:solidFill>
                  <a:srgbClr val="002060"/>
                </a:solidFill>
                <a:latin typeface="Times New Roman" panose="02020603050405020304" pitchFamily="18" charset="0"/>
                <a:ea typeface="MS Mincho" panose="02020609040205080304" pitchFamily="49" charset="-128"/>
              </a:rPr>
              <a:t>” </a:t>
            </a:r>
            <a:endParaRPr lang="en-SG" sz="1400" dirty="0"/>
          </a:p>
        </p:txBody>
      </p:sp>
    </p:spTree>
    <p:extLst>
      <p:ext uri="{BB962C8B-B14F-4D97-AF65-F5344CB8AC3E}">
        <p14:creationId xmlns:p14="http://schemas.microsoft.com/office/powerpoint/2010/main" val="42402162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1800" dirty="0" smtClean="0">
                <a:cs typeface="Times New Roman" pitchFamily="18" charset="0"/>
              </a:rPr>
              <a:t>1f. Hyper Sensitivity to US Recession Risks &amp; Fed Response</a:t>
            </a:r>
            <a:endParaRPr lang="en-US" sz="1600" b="0" i="1" dirty="0">
              <a:solidFill>
                <a:schemeClr val="accent6">
                  <a:lumMod val="75000"/>
                </a:schemeClr>
              </a:solidFill>
            </a:endParaRPr>
          </a:p>
        </p:txBody>
      </p:sp>
      <p:sp>
        <p:nvSpPr>
          <p:cNvPr id="4" name="Rectangle 3"/>
          <p:cNvSpPr/>
          <p:nvPr/>
        </p:nvSpPr>
        <p:spPr>
          <a:xfrm>
            <a:off x="4447607" y="3244334"/>
            <a:ext cx="248786" cy="369332"/>
          </a:xfrm>
          <a:prstGeom prst="rect">
            <a:avLst/>
          </a:prstGeom>
        </p:spPr>
        <p:txBody>
          <a:bodyPr wrap="none">
            <a:spAutoFit/>
          </a:bodyPr>
          <a:lstStyle/>
          <a:p>
            <a:r>
              <a:rPr lang="en-SG" dirty="0"/>
              <a:t> </a:t>
            </a:r>
          </a:p>
        </p:txBody>
      </p:sp>
      <p:pic>
        <p:nvPicPr>
          <p:cNvPr id="3" name="Picture 2"/>
          <p:cNvPicPr>
            <a:picLocks noChangeAspect="1"/>
          </p:cNvPicPr>
          <p:nvPr/>
        </p:nvPicPr>
        <p:blipFill>
          <a:blip r:embed="rId3"/>
          <a:stretch>
            <a:fillRect/>
          </a:stretch>
        </p:blipFill>
        <p:spPr>
          <a:xfrm>
            <a:off x="175571" y="864550"/>
            <a:ext cx="8223042" cy="5256584"/>
          </a:xfrm>
          <a:prstGeom prst="rect">
            <a:avLst/>
          </a:prstGeom>
        </p:spPr>
      </p:pic>
      <p:sp>
        <p:nvSpPr>
          <p:cNvPr id="5" name="Rectangle 4"/>
          <p:cNvSpPr/>
          <p:nvPr/>
        </p:nvSpPr>
        <p:spPr>
          <a:xfrm>
            <a:off x="1907704" y="1700808"/>
            <a:ext cx="1008112" cy="360040"/>
          </a:xfrm>
          <a:prstGeom prst="rect">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smtClean="0">
                <a:solidFill>
                  <a:srgbClr val="FF0000"/>
                </a:solidFill>
              </a:rPr>
              <a:t>2015-19: 192k</a:t>
            </a:r>
          </a:p>
          <a:p>
            <a:pPr algn="ctr"/>
            <a:r>
              <a:rPr lang="en-US" sz="1000" dirty="0" smtClean="0">
                <a:solidFill>
                  <a:srgbClr val="FF0000"/>
                </a:solidFill>
              </a:rPr>
              <a:t>July NFP:114k</a:t>
            </a:r>
            <a:endParaRPr lang="en-SG" sz="1000" dirty="0">
              <a:solidFill>
                <a:srgbClr val="FF0000"/>
              </a:solidFill>
            </a:endParaRPr>
          </a:p>
        </p:txBody>
      </p:sp>
      <p:sp>
        <p:nvSpPr>
          <p:cNvPr id="6" name="Rectangle 5"/>
          <p:cNvSpPr/>
          <p:nvPr/>
        </p:nvSpPr>
        <p:spPr>
          <a:xfrm>
            <a:off x="151482" y="6165304"/>
            <a:ext cx="7465094" cy="307777"/>
          </a:xfrm>
          <a:prstGeom prst="rect">
            <a:avLst/>
          </a:prstGeom>
          <a:solidFill>
            <a:srgbClr val="FFFF00"/>
          </a:solidFill>
        </p:spPr>
        <p:txBody>
          <a:bodyPr wrap="square">
            <a:spAutoFit/>
          </a:bodyPr>
          <a:lstStyle/>
          <a:p>
            <a:r>
              <a:rPr lang="en-US" sz="1400" dirty="0" smtClean="0">
                <a:solidFill>
                  <a:srgbClr val="002060"/>
                </a:solidFill>
                <a:latin typeface="Times New Roman" panose="02020603050405020304" pitchFamily="18" charset="0"/>
                <a:ea typeface="MS Mincho" panose="02020609040205080304" pitchFamily="49" charset="-128"/>
              </a:rPr>
              <a:t>Risk Off: Pressuring US equities even as UST yields fall and USD turns defiant even as yields soften</a:t>
            </a:r>
            <a:endParaRPr lang="en-SG" sz="1400" dirty="0"/>
          </a:p>
        </p:txBody>
      </p:sp>
    </p:spTree>
    <p:extLst>
      <p:ext uri="{BB962C8B-B14F-4D97-AF65-F5344CB8AC3E}">
        <p14:creationId xmlns:p14="http://schemas.microsoft.com/office/powerpoint/2010/main" val="16326443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1800" dirty="0" smtClean="0">
                <a:cs typeface="Times New Roman" pitchFamily="18" charset="0"/>
              </a:rPr>
              <a:t>1g. US Jobs – Teetering on US Recession Fears &amp; Attendant Risk Off</a:t>
            </a:r>
            <a:endParaRPr lang="en-US" sz="1600" b="0" i="1" dirty="0">
              <a:solidFill>
                <a:schemeClr val="accent6">
                  <a:lumMod val="75000"/>
                </a:schemeClr>
              </a:solidFill>
            </a:endParaRPr>
          </a:p>
        </p:txBody>
      </p:sp>
      <p:sp>
        <p:nvSpPr>
          <p:cNvPr id="4" name="Rectangle 3"/>
          <p:cNvSpPr/>
          <p:nvPr/>
        </p:nvSpPr>
        <p:spPr>
          <a:xfrm>
            <a:off x="4447607" y="3244334"/>
            <a:ext cx="248786" cy="369332"/>
          </a:xfrm>
          <a:prstGeom prst="rect">
            <a:avLst/>
          </a:prstGeom>
        </p:spPr>
        <p:txBody>
          <a:bodyPr wrap="none">
            <a:spAutoFit/>
          </a:bodyPr>
          <a:lstStyle/>
          <a:p>
            <a:r>
              <a:rPr lang="en-SG" dirty="0"/>
              <a:t> </a:t>
            </a:r>
          </a:p>
        </p:txBody>
      </p:sp>
      <p:pic>
        <p:nvPicPr>
          <p:cNvPr id="5" name="Picture 4"/>
          <p:cNvPicPr>
            <a:picLocks noChangeAspect="1"/>
          </p:cNvPicPr>
          <p:nvPr/>
        </p:nvPicPr>
        <p:blipFill>
          <a:blip r:embed="rId3"/>
          <a:stretch>
            <a:fillRect/>
          </a:stretch>
        </p:blipFill>
        <p:spPr>
          <a:xfrm>
            <a:off x="4571288" y="860159"/>
            <a:ext cx="4536504" cy="5184577"/>
          </a:xfrm>
          <a:prstGeom prst="rect">
            <a:avLst/>
          </a:prstGeom>
        </p:spPr>
      </p:pic>
      <p:pic>
        <p:nvPicPr>
          <p:cNvPr id="7" name="Picture 6"/>
          <p:cNvPicPr>
            <a:picLocks noChangeAspect="1"/>
          </p:cNvPicPr>
          <p:nvPr/>
        </p:nvPicPr>
        <p:blipFill>
          <a:blip r:embed="rId4"/>
          <a:stretch>
            <a:fillRect/>
          </a:stretch>
        </p:blipFill>
        <p:spPr>
          <a:xfrm>
            <a:off x="270351" y="980728"/>
            <a:ext cx="4300938" cy="5064008"/>
          </a:xfrm>
          <a:prstGeom prst="rect">
            <a:avLst/>
          </a:prstGeom>
        </p:spPr>
      </p:pic>
      <p:sp>
        <p:nvSpPr>
          <p:cNvPr id="3" name="Rectangle 2"/>
          <p:cNvSpPr/>
          <p:nvPr/>
        </p:nvSpPr>
        <p:spPr>
          <a:xfrm>
            <a:off x="1835696" y="5934670"/>
            <a:ext cx="4572000" cy="523220"/>
          </a:xfrm>
          <a:prstGeom prst="rect">
            <a:avLst/>
          </a:prstGeom>
        </p:spPr>
        <p:txBody>
          <a:bodyPr>
            <a:spAutoFit/>
          </a:bodyPr>
          <a:lstStyle/>
          <a:p>
            <a:pPr marL="457200" marR="0" algn="just">
              <a:spcBef>
                <a:spcPts val="0"/>
              </a:spcBef>
              <a:spcAft>
                <a:spcPts val="0"/>
              </a:spcAft>
            </a:pPr>
            <a:r>
              <a:rPr lang="en-US" sz="1400" kern="100" dirty="0">
                <a:solidFill>
                  <a:srgbClr val="0070C0"/>
                </a:solidFill>
                <a:latin typeface="Times New Roman" panose="02020603050405020304" pitchFamily="18" charset="0"/>
                <a:ea typeface="MS Mincho" panose="02020609040205080304" pitchFamily="49" charset="-128"/>
                <a:cs typeface="Times New Roman" panose="02020603050405020304" pitchFamily="18" charset="0"/>
              </a:rPr>
              <a:t>*RORO is short hand for describing highly volatile markets wildly swing between “risk on and risk off”.</a:t>
            </a:r>
            <a:endParaRPr lang="en-SG" sz="1400" kern="100" dirty="0">
              <a:latin typeface="Century" panose="020406040505050203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12279484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1800" dirty="0" smtClean="0">
                <a:cs typeface="Times New Roman" pitchFamily="18" charset="0"/>
              </a:rPr>
              <a:t>1h. Can EM-Asia Start Cutting Rates? </a:t>
            </a:r>
            <a:endParaRPr lang="en-US" sz="1600" b="0" i="1" dirty="0">
              <a:solidFill>
                <a:schemeClr val="accent6">
                  <a:lumMod val="75000"/>
                </a:schemeClr>
              </a:solidFill>
            </a:endParaRPr>
          </a:p>
        </p:txBody>
      </p:sp>
      <p:sp>
        <p:nvSpPr>
          <p:cNvPr id="4" name="Rectangle 3"/>
          <p:cNvSpPr/>
          <p:nvPr/>
        </p:nvSpPr>
        <p:spPr>
          <a:xfrm>
            <a:off x="4447607" y="3244334"/>
            <a:ext cx="248786" cy="369332"/>
          </a:xfrm>
          <a:prstGeom prst="rect">
            <a:avLst/>
          </a:prstGeom>
        </p:spPr>
        <p:txBody>
          <a:bodyPr wrap="none">
            <a:spAutoFit/>
          </a:bodyPr>
          <a:lstStyle/>
          <a:p>
            <a:r>
              <a:rPr lang="en-SG" dirty="0"/>
              <a:t> </a:t>
            </a:r>
          </a:p>
        </p:txBody>
      </p:sp>
      <p:pic>
        <p:nvPicPr>
          <p:cNvPr id="6" name="Picture 5"/>
          <p:cNvPicPr>
            <a:picLocks noChangeAspect="1"/>
          </p:cNvPicPr>
          <p:nvPr/>
        </p:nvPicPr>
        <p:blipFill>
          <a:blip r:embed="rId3"/>
          <a:stretch>
            <a:fillRect/>
          </a:stretch>
        </p:blipFill>
        <p:spPr>
          <a:xfrm>
            <a:off x="1971" y="828629"/>
            <a:ext cx="9142029" cy="4464496"/>
          </a:xfrm>
          <a:prstGeom prst="rect">
            <a:avLst/>
          </a:prstGeom>
        </p:spPr>
      </p:pic>
      <p:sp>
        <p:nvSpPr>
          <p:cNvPr id="9" name="Rectangle 8"/>
          <p:cNvSpPr/>
          <p:nvPr/>
        </p:nvSpPr>
        <p:spPr>
          <a:xfrm>
            <a:off x="250808" y="5213138"/>
            <a:ext cx="4320480" cy="1015663"/>
          </a:xfrm>
          <a:prstGeom prst="rect">
            <a:avLst/>
          </a:prstGeom>
          <a:solidFill>
            <a:srgbClr val="FFFFCC"/>
          </a:solidFill>
        </p:spPr>
        <p:txBody>
          <a:bodyPr wrap="square">
            <a:spAutoFit/>
          </a:bodyPr>
          <a:lstStyle/>
          <a:p>
            <a:r>
              <a:rPr lang="en-US" sz="1200" dirty="0" smtClean="0">
                <a:solidFill>
                  <a:srgbClr val="002060"/>
                </a:solidFill>
                <a:latin typeface="Times New Roman" panose="02020603050405020304" pitchFamily="18" charset="0"/>
                <a:ea typeface="MS Mincho" panose="02020609040205080304" pitchFamily="49" charset="-128"/>
              </a:rPr>
              <a:t>Rate Hold in August:</a:t>
            </a:r>
          </a:p>
          <a:p>
            <a:pPr marL="285750" indent="-285750">
              <a:buFont typeface="Arial" panose="020B0604020202020204" pitchFamily="34" charset="0"/>
              <a:buChar char="•"/>
            </a:pPr>
            <a:r>
              <a:rPr lang="en-US" sz="1200" dirty="0" smtClean="0">
                <a:solidFill>
                  <a:srgbClr val="002060"/>
                </a:solidFill>
                <a:latin typeface="Times New Roman" panose="02020603050405020304" pitchFamily="18" charset="0"/>
                <a:ea typeface="MS Mincho" panose="02020609040205080304" pitchFamily="49" charset="-128"/>
              </a:rPr>
              <a:t>Bank of Thailand (dovish tones on credit quality)</a:t>
            </a:r>
          </a:p>
          <a:p>
            <a:pPr marL="285750" indent="-285750">
              <a:buFont typeface="Arial" panose="020B0604020202020204" pitchFamily="34" charset="0"/>
              <a:buChar char="•"/>
            </a:pPr>
            <a:r>
              <a:rPr lang="en-US" sz="1200" dirty="0" smtClean="0">
                <a:solidFill>
                  <a:srgbClr val="002060"/>
                </a:solidFill>
                <a:latin typeface="Times New Roman" panose="02020603050405020304" pitchFamily="18" charset="0"/>
                <a:ea typeface="MS Mincho" panose="02020609040205080304" pitchFamily="49" charset="-128"/>
              </a:rPr>
              <a:t>Bank of Korea (hints of Q4 cut but property prices obstruct)</a:t>
            </a:r>
          </a:p>
          <a:p>
            <a:pPr marL="285750" indent="-285750">
              <a:buFont typeface="Arial" panose="020B0604020202020204" pitchFamily="34" charset="0"/>
              <a:buChar char="•"/>
            </a:pPr>
            <a:r>
              <a:rPr lang="en-US" sz="1200" dirty="0" smtClean="0">
                <a:solidFill>
                  <a:srgbClr val="002060"/>
                </a:solidFill>
                <a:latin typeface="Times New Roman" panose="02020603050405020304" pitchFamily="18" charset="0"/>
                <a:ea typeface="MS Mincho" panose="02020609040205080304" pitchFamily="49" charset="-128"/>
              </a:rPr>
              <a:t>Bank Indonesia (open up possibility of Q4 cut)</a:t>
            </a:r>
          </a:p>
          <a:p>
            <a:pPr marL="285750" indent="-285750">
              <a:buFont typeface="Arial" panose="020B0604020202020204" pitchFamily="34" charset="0"/>
              <a:buChar char="•"/>
            </a:pPr>
            <a:r>
              <a:rPr lang="en-US" sz="1200" dirty="0" smtClean="0">
                <a:solidFill>
                  <a:srgbClr val="002060"/>
                </a:solidFill>
                <a:latin typeface="Times New Roman" panose="02020603050405020304" pitchFamily="18" charset="0"/>
                <a:ea typeface="MS Mincho" panose="02020609040205080304" pitchFamily="49" charset="-128"/>
              </a:rPr>
              <a:t>Bank Negara Malaysia</a:t>
            </a:r>
            <a:endParaRPr lang="en-SG" sz="1200" dirty="0"/>
          </a:p>
        </p:txBody>
      </p:sp>
      <p:sp>
        <p:nvSpPr>
          <p:cNvPr id="10" name="Rectangle 9"/>
          <p:cNvSpPr/>
          <p:nvPr/>
        </p:nvSpPr>
        <p:spPr>
          <a:xfrm>
            <a:off x="4923558" y="5213138"/>
            <a:ext cx="4220442" cy="461665"/>
          </a:xfrm>
          <a:prstGeom prst="rect">
            <a:avLst/>
          </a:prstGeom>
          <a:solidFill>
            <a:srgbClr val="66CCFF"/>
          </a:solidFill>
        </p:spPr>
        <p:txBody>
          <a:bodyPr wrap="square">
            <a:spAutoFit/>
          </a:bodyPr>
          <a:lstStyle/>
          <a:p>
            <a:r>
              <a:rPr lang="en-US" sz="1200" dirty="0" smtClean="0">
                <a:solidFill>
                  <a:srgbClr val="002060"/>
                </a:solidFill>
                <a:latin typeface="Times New Roman" panose="02020603050405020304" pitchFamily="18" charset="0"/>
                <a:ea typeface="MS Mincho" panose="02020609040205080304" pitchFamily="49" charset="-128"/>
              </a:rPr>
              <a:t>Rate Cut in August:</a:t>
            </a:r>
          </a:p>
          <a:p>
            <a:pPr marL="285750" indent="-285750">
              <a:buFont typeface="Arial" panose="020B0604020202020204" pitchFamily="34" charset="0"/>
              <a:buChar char="•"/>
            </a:pPr>
            <a:r>
              <a:rPr lang="en-US" sz="1200" dirty="0" smtClean="0">
                <a:solidFill>
                  <a:srgbClr val="002060"/>
                </a:solidFill>
                <a:latin typeface="Times New Roman" panose="02020603050405020304" pitchFamily="18" charset="0"/>
                <a:ea typeface="MS Mincho" panose="02020609040205080304" pitchFamily="49" charset="-128"/>
              </a:rPr>
              <a:t>BSP cut by 25 bps with the possibility of more easing in Q4</a:t>
            </a:r>
            <a:endParaRPr lang="en-SG" sz="1200" dirty="0"/>
          </a:p>
        </p:txBody>
      </p:sp>
    </p:spTree>
    <p:extLst>
      <p:ext uri="{BB962C8B-B14F-4D97-AF65-F5344CB8AC3E}">
        <p14:creationId xmlns:p14="http://schemas.microsoft.com/office/powerpoint/2010/main" val="2622466055"/>
      </p:ext>
    </p:extLst>
  </p:cSld>
  <p:clrMapOvr>
    <a:masterClrMapping/>
  </p:clrMapOvr>
  <p:timing>
    <p:tnLst>
      <p:par>
        <p:cTn id="1" dur="indefinite" restart="never" nodeType="tmRoot"/>
      </p:par>
    </p:tnLst>
  </p:timing>
</p:sld>
</file>

<file path=ppt/theme/theme1.xml><?xml version="1.0" encoding="utf-8"?>
<a:theme xmlns:a="http://schemas.openxmlformats.org/drawingml/2006/main" name="160237-Mizuho-FF-PPT-Template-Panacee-A4">
  <a:themeElements>
    <a:clrScheme name="Future Frame">
      <a:dk1>
        <a:srgbClr val="000000"/>
      </a:dk1>
      <a:lt1>
        <a:srgbClr val="FFFFFF"/>
      </a:lt1>
      <a:dk2>
        <a:srgbClr val="140078"/>
      </a:dk2>
      <a:lt2>
        <a:srgbClr val="CCCCCC"/>
      </a:lt2>
      <a:accent1>
        <a:srgbClr val="85C0DB"/>
      </a:accent1>
      <a:accent2>
        <a:srgbClr val="E9C45C"/>
      </a:accent2>
      <a:accent3>
        <a:srgbClr val="8EBA69"/>
      </a:accent3>
      <a:accent4>
        <a:srgbClr val="FF9797"/>
      </a:accent4>
      <a:accent5>
        <a:srgbClr val="A791B3"/>
      </a:accent5>
      <a:accent6>
        <a:srgbClr val="EB9864"/>
      </a:accent6>
      <a:hlink>
        <a:srgbClr val="006FBC"/>
      </a:hlink>
      <a:folHlink>
        <a:srgbClr val="00A5E3"/>
      </a:folHlink>
    </a:clrScheme>
    <a:fontScheme name="Mizuho 2016">
      <a:majorFont>
        <a:latin typeface="Arial"/>
        <a:ea typeface="MS PGothic"/>
        <a:cs typeface="Arial"/>
      </a:majorFont>
      <a:minorFont>
        <a:latin typeface="Arial"/>
        <a:ea typeface="MS PGothic"/>
        <a:cs typeface="Arial"/>
      </a:minorFont>
    </a:fontScheme>
    <a:fmtScheme name="Mizuho 2016">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spDef>
      <a:spPr>
        <a:solidFill>
          <a:schemeClr val="bg2"/>
        </a:solidFill>
        <a:ln>
          <a:noFill/>
        </a:ln>
      </a:spPr>
      <a:bodyPr lIns="0" tIns="0" rIns="0" bIns="0"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pPr>
      <a:bodyPr/>
      <a:lstStyle/>
      <a:style>
        <a:lnRef idx="1">
          <a:schemeClr val="accent1"/>
        </a:lnRef>
        <a:fillRef idx="0">
          <a:schemeClr val="accent1"/>
        </a:fillRef>
        <a:effectRef idx="0">
          <a:schemeClr val="accent1"/>
        </a:effectRef>
        <a:fontRef idx="minor">
          <a:schemeClr val="tx1"/>
        </a:fontRef>
      </a:style>
    </a:lnDef>
    <a:txDef>
      <a:spPr>
        <a:noFill/>
        <a:ln>
          <a:solidFill>
            <a:schemeClr val="bg1">
              <a:lumMod val="50000"/>
            </a:schemeClr>
          </a:solidFill>
        </a:ln>
      </a:spPr>
      <a:bodyPr wrap="square" rtlCol="0">
        <a:spAutoFit/>
      </a:bodyPr>
      <a:lstStyle>
        <a:defPPr>
          <a:defRPr sz="1400" dirty="0"/>
        </a:defPPr>
      </a:lstStyle>
    </a:txDef>
  </a:objectDefaults>
  <a:extraClrSchemeLst/>
  <a:extLst>
    <a:ext uri="{05A4C25C-085E-4340-85A3-A5531E510DB2}">
      <thm15:themeFamily xmlns:thm15="http://schemas.microsoft.com/office/thememl/2012/main" name="160237-Mizuho-FF-PPT-Template-Panacee-A4-v12.potx" id="{4F088A2F-1C72-4473-B8B0-B9AF2AB4BA45}" vid="{77905348-0567-40CD-9A19-2A19487EDF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115490</TotalTime>
  <Words>5249</Words>
  <Application>Microsoft Office PowerPoint</Application>
  <PresentationFormat>On-screen Show (4:3)</PresentationFormat>
  <Paragraphs>186</Paragraphs>
  <Slides>11</Slides>
  <Notes>10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11</vt:i4>
      </vt:variant>
    </vt:vector>
  </HeadingPairs>
  <TitlesOfParts>
    <vt:vector size="25" baseType="lpstr">
      <vt:lpstr>MS Mincho</vt:lpstr>
      <vt:lpstr>MS PGothic</vt:lpstr>
      <vt:lpstr>Yu Gothic</vt:lpstr>
      <vt:lpstr>Arial</vt:lpstr>
      <vt:lpstr>Arial Narrow</vt:lpstr>
      <vt:lpstr>Book Antiqua</vt:lpstr>
      <vt:lpstr>Calibri</vt:lpstr>
      <vt:lpstr>Century</vt:lpstr>
      <vt:lpstr>Courier New</vt:lpstr>
      <vt:lpstr>Symbol</vt:lpstr>
      <vt:lpstr>Times New Roman</vt:lpstr>
      <vt:lpstr>Wingdings</vt:lpstr>
      <vt:lpstr>Wingdings 2</vt:lpstr>
      <vt:lpstr>160237-Mizuho-FF-PPT-Template-Panacee-A4</vt:lpstr>
      <vt:lpstr>1. Jerome Powell, Jackson Hole and John Taylor</vt:lpstr>
      <vt:lpstr>1a. Conditions are Exceptionally Tight – Taylor Rule Does Not Require Such Restriction</vt:lpstr>
      <vt:lpstr>1b. Especially as Consumer Cash-flow Constraints Intensify, Threatening Demand Resilience</vt:lpstr>
      <vt:lpstr>1c. Alongside Cooling Jobs/Wages, Type 2 Error May Abruptly Shift Fed Response</vt:lpstr>
      <vt:lpstr>1d. Fed’s “Type-2” Error Risks – Flipping “Higher for Longer” to “Too High for too Long”</vt:lpstr>
      <vt:lpstr>1e. US Economy: ‘Sahm’ Fears About Flawed Soft Landing Assumptions?</vt:lpstr>
      <vt:lpstr>1f. Hyper Sensitivity to US Recession Risks &amp; Fed Response</vt:lpstr>
      <vt:lpstr>1g. US Jobs – Teetering on US Recession Fears &amp; Attendant Risk Off</vt:lpstr>
      <vt:lpstr>1h. Can EM-Asia Start Cutting Rates? </vt:lpstr>
      <vt:lpstr>PowerPoint Presentation</vt:lpstr>
      <vt:lpstr>Disclaimer</vt:lpstr>
    </vt:vector>
  </TitlesOfParts>
  <Company>Mizuho Bank,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All’s Fair In Love &amp; War?</dc:title>
  <dc:creator>Huani</dc:creator>
  <cp:lastModifiedBy>Tan Boon Heng</cp:lastModifiedBy>
  <cp:revision>2497</cp:revision>
  <cp:lastPrinted>2020-01-20T08:53:48Z</cp:lastPrinted>
  <dcterms:created xsi:type="dcterms:W3CDTF">2019-10-08T01:37:15Z</dcterms:created>
  <dcterms:modified xsi:type="dcterms:W3CDTF">2024-08-28T05:36:00Z</dcterms:modified>
</cp:coreProperties>
</file>